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9" r:id="rId3"/>
    <p:sldId id="270" r:id="rId4"/>
    <p:sldId id="271" r:id="rId5"/>
    <p:sldId id="264" r:id="rId6"/>
    <p:sldId id="265" r:id="rId7"/>
    <p:sldId id="266" r:id="rId8"/>
    <p:sldId id="272" r:id="rId9"/>
    <p:sldId id="273" r:id="rId10"/>
    <p:sldId id="274" r:id="rId11"/>
    <p:sldId id="275" r:id="rId12"/>
    <p:sldId id="276" r:id="rId13"/>
    <p:sldId id="277" r:id="rId14"/>
    <p:sldId id="278" r:id="rId15"/>
    <p:sldId id="279"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6" autoAdjust="0"/>
    <p:restoredTop sz="94660"/>
  </p:normalViewPr>
  <p:slideViewPr>
    <p:cSldViewPr snapToGrid="0">
      <p:cViewPr varScale="1">
        <p:scale>
          <a:sx n="131" d="100"/>
          <a:sy n="131" d="100"/>
        </p:scale>
        <p:origin x="14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3D8F-EAE3-4D0E-AE8E-2C9E72956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0EC20C-66E1-4058-838F-53FB13F68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E2EFFA-4216-4868-B67B-8A3E2FF5AFE7}"/>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5" name="Footer Placeholder 4">
            <a:extLst>
              <a:ext uri="{FF2B5EF4-FFF2-40B4-BE49-F238E27FC236}">
                <a16:creationId xmlns:a16="http://schemas.microsoft.com/office/drawing/2014/main" id="{2B3F3C5F-FECD-4FEF-9C81-8304C8E1D9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00139-CB2C-4584-B069-9396F93FE95A}"/>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280195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D5CE-9489-431E-95FA-5F2D708916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22466B-22AF-4A06-B343-67C2ABE775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8A0415-CEA6-4385-A30A-16FBE2EEC1BD}"/>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5" name="Footer Placeholder 4">
            <a:extLst>
              <a:ext uri="{FF2B5EF4-FFF2-40B4-BE49-F238E27FC236}">
                <a16:creationId xmlns:a16="http://schemas.microsoft.com/office/drawing/2014/main" id="{86C3A8F5-C9D0-41B9-9101-96E7454DED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398703-FC97-4F15-9D71-4F75FDA224B8}"/>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255220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23791-D273-4FC0-8DD7-96C873A521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E76365-ED2D-4E32-87E0-C5EE8EF61B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B0EF9-2761-4E53-A128-08F76BAC9163}"/>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5" name="Footer Placeholder 4">
            <a:extLst>
              <a:ext uri="{FF2B5EF4-FFF2-40B4-BE49-F238E27FC236}">
                <a16:creationId xmlns:a16="http://schemas.microsoft.com/office/drawing/2014/main" id="{98A276FD-9AA5-441C-8866-898E4D99F9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DC46AD-776F-4988-A7AD-F1C3016CAC35}"/>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213629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21FD-023F-43BB-8448-17E4A85BFE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6A5D9D-6F35-4786-9824-FBEA18DD1C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0086DF-6640-4D18-9208-7E2871A5A74F}"/>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5" name="Footer Placeholder 4">
            <a:extLst>
              <a:ext uri="{FF2B5EF4-FFF2-40B4-BE49-F238E27FC236}">
                <a16:creationId xmlns:a16="http://schemas.microsoft.com/office/drawing/2014/main" id="{96496CC4-2C87-478D-9A6A-FB800F66F5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EE529-B780-4701-9170-1240DC4B13C5}"/>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3524704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7461-D223-473B-A731-3EC0704AE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C16D8D-74FB-490A-885B-24122D228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E7789-443C-4C44-902E-46BA6A1E9FD8}"/>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5" name="Footer Placeholder 4">
            <a:extLst>
              <a:ext uri="{FF2B5EF4-FFF2-40B4-BE49-F238E27FC236}">
                <a16:creationId xmlns:a16="http://schemas.microsoft.com/office/drawing/2014/main" id="{5419280E-9054-4001-8A27-CBB74F9D1E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3D21DB-83B7-463D-9B58-782FCB626878}"/>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191072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5465-B400-490E-BDB1-CE156FB452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03A858-BF4C-400B-9FDF-9AB228AB36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4881D07-54A3-4B5C-96E3-8352C6224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513A6E-F805-40C7-A5BA-6D96F79B762A}"/>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6" name="Footer Placeholder 5">
            <a:extLst>
              <a:ext uri="{FF2B5EF4-FFF2-40B4-BE49-F238E27FC236}">
                <a16:creationId xmlns:a16="http://schemas.microsoft.com/office/drawing/2014/main" id="{AEC1E462-B780-4CD9-96B3-F4A458F9B4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3182F-8C1E-4E7D-B67A-A72EBFBC4456}"/>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242462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4696-08FE-4DAB-B51C-8C4BB90242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234B82-FC0C-4465-9F91-6BD157534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D8E39-7328-4CAD-B7A2-8F4EDD4CE5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1049C7-6B57-4024-B291-126FAA5269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3658B5-35DB-4FB2-924D-DD529B93F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A0FBA9-5B50-4D4A-A617-0F91909D7938}"/>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8" name="Footer Placeholder 7">
            <a:extLst>
              <a:ext uri="{FF2B5EF4-FFF2-40B4-BE49-F238E27FC236}">
                <a16:creationId xmlns:a16="http://schemas.microsoft.com/office/drawing/2014/main" id="{6046D9D6-4965-48FF-AC28-538ED9F688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F212FD-7923-44A4-9341-0047D8DA9F21}"/>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276313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78E2-79E2-4F6B-8900-ABDDD3ABB2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9FA4DE-4077-44E0-B3A1-4B4026AE0806}"/>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4" name="Footer Placeholder 3">
            <a:extLst>
              <a:ext uri="{FF2B5EF4-FFF2-40B4-BE49-F238E27FC236}">
                <a16:creationId xmlns:a16="http://schemas.microsoft.com/office/drawing/2014/main" id="{2F5C33FF-9EA8-47B3-869C-F29FEC6B55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9737B1-93FF-4969-A214-12B92258DA36}"/>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2777257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550D4-6FD7-4B80-9D68-29D7FFFDF7DD}"/>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3" name="Footer Placeholder 2">
            <a:extLst>
              <a:ext uri="{FF2B5EF4-FFF2-40B4-BE49-F238E27FC236}">
                <a16:creationId xmlns:a16="http://schemas.microsoft.com/office/drawing/2014/main" id="{DA513BD5-DEA5-49F7-91CE-6499D84A11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B6B105-B30A-4743-9F46-D98BACF73CB9}"/>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1226277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22B0-5EAF-490A-A5B2-63190A5C7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7995A5-D70F-44D0-A1BD-5FF06148E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56FB91-0CF0-413D-9B5E-D83034DCE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65048-B9EE-473F-90CB-18211BD85738}"/>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6" name="Footer Placeholder 5">
            <a:extLst>
              <a:ext uri="{FF2B5EF4-FFF2-40B4-BE49-F238E27FC236}">
                <a16:creationId xmlns:a16="http://schemas.microsoft.com/office/drawing/2014/main" id="{03A98705-BBDB-4C42-9E87-47A65641A8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19AA7D-744F-41AA-BC78-DA76BD8041B9}"/>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769985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3522-FE30-4237-A6BE-E983D7738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57C42B-354F-4C08-9DD5-4E03AB3929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E5B397-6B7E-40B8-96DB-5243E6E88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E6FFC-91B5-4CC3-B442-A2EEEF899283}"/>
              </a:ext>
            </a:extLst>
          </p:cNvPr>
          <p:cNvSpPr>
            <a:spLocks noGrp="1"/>
          </p:cNvSpPr>
          <p:nvPr>
            <p:ph type="dt" sz="half" idx="10"/>
          </p:nvPr>
        </p:nvSpPr>
        <p:spPr/>
        <p:txBody>
          <a:bodyPr/>
          <a:lstStyle/>
          <a:p>
            <a:fld id="{64EB13AB-BF1E-45D1-B764-4EDC799F82AF}" type="datetimeFigureOut">
              <a:rPr lang="en-GB" smtClean="0"/>
              <a:t>27/02/2022</a:t>
            </a:fld>
            <a:endParaRPr lang="en-GB"/>
          </a:p>
        </p:txBody>
      </p:sp>
      <p:sp>
        <p:nvSpPr>
          <p:cNvPr id="6" name="Footer Placeholder 5">
            <a:extLst>
              <a:ext uri="{FF2B5EF4-FFF2-40B4-BE49-F238E27FC236}">
                <a16:creationId xmlns:a16="http://schemas.microsoft.com/office/drawing/2014/main" id="{EB48CF08-D550-46B5-9A36-9B512AEF9B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109C85-6E06-4C2B-AC09-7C4DD62743A7}"/>
              </a:ext>
            </a:extLst>
          </p:cNvPr>
          <p:cNvSpPr>
            <a:spLocks noGrp="1"/>
          </p:cNvSpPr>
          <p:nvPr>
            <p:ph type="sldNum" sz="quarter" idx="12"/>
          </p:nvPr>
        </p:nvSpPr>
        <p:spPr/>
        <p:txBody>
          <a:bodyPr/>
          <a:lstStyle/>
          <a:p>
            <a:fld id="{C3FB4F7B-2288-4B17-8C81-0E03FF80FF4D}" type="slidenum">
              <a:rPr lang="en-GB" smtClean="0"/>
              <a:t>‹#›</a:t>
            </a:fld>
            <a:endParaRPr lang="en-GB"/>
          </a:p>
        </p:txBody>
      </p:sp>
    </p:spTree>
    <p:extLst>
      <p:ext uri="{BB962C8B-B14F-4D97-AF65-F5344CB8AC3E}">
        <p14:creationId xmlns:p14="http://schemas.microsoft.com/office/powerpoint/2010/main" val="242923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44E6B9-823E-4322-B565-639FCF749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307201-7691-4A13-B50F-C4B8B8A7EA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BBF755-AC98-428E-B480-3A9BCA638F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B13AB-BF1E-45D1-B764-4EDC799F82AF}" type="datetimeFigureOut">
              <a:rPr lang="en-GB" smtClean="0"/>
              <a:t>27/02/2022</a:t>
            </a:fld>
            <a:endParaRPr lang="en-GB"/>
          </a:p>
        </p:txBody>
      </p:sp>
      <p:sp>
        <p:nvSpPr>
          <p:cNvPr id="5" name="Footer Placeholder 4">
            <a:extLst>
              <a:ext uri="{FF2B5EF4-FFF2-40B4-BE49-F238E27FC236}">
                <a16:creationId xmlns:a16="http://schemas.microsoft.com/office/drawing/2014/main" id="{B16299A2-965A-46EF-8BFB-4D30CF4F0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F5EBF6-04C1-4361-B567-9577037BA2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B4F7B-2288-4B17-8C81-0E03FF80FF4D}" type="slidenum">
              <a:rPr lang="en-GB" smtClean="0"/>
              <a:t>‹#›</a:t>
            </a:fld>
            <a:endParaRPr lang="en-GB"/>
          </a:p>
        </p:txBody>
      </p:sp>
    </p:spTree>
    <p:extLst>
      <p:ext uri="{BB962C8B-B14F-4D97-AF65-F5344CB8AC3E}">
        <p14:creationId xmlns:p14="http://schemas.microsoft.com/office/powerpoint/2010/main" val="31983620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james.rice@astorridge.com"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www.astorridg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6B4A43-2A34-4B22-882C-D7552FA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71" y="0"/>
            <a:ext cx="45651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6EF2B-39A9-4C4E-A11E-1ABDEA91D761}"/>
              </a:ext>
            </a:extLst>
          </p:cNvPr>
          <p:cNvSpPr>
            <a:spLocks noGrp="1"/>
          </p:cNvSpPr>
          <p:nvPr>
            <p:ph type="ctrTitle"/>
          </p:nvPr>
        </p:nvSpPr>
        <p:spPr>
          <a:xfrm>
            <a:off x="830989" y="1152144"/>
            <a:ext cx="4206152" cy="3072393"/>
          </a:xfrm>
        </p:spPr>
        <p:txBody>
          <a:bodyPr anchor="t">
            <a:normAutofit/>
          </a:bodyPr>
          <a:lstStyle/>
          <a:p>
            <a:pPr algn="l"/>
            <a:r>
              <a:rPr lang="en-GB" sz="5600" dirty="0"/>
              <a:t>Trade Radar </a:t>
            </a:r>
            <a:br>
              <a:rPr lang="en-GB" sz="5600" dirty="0"/>
            </a:br>
            <a:r>
              <a:rPr lang="en-GB" sz="2400" dirty="0"/>
              <a:t>Thoughts</a:t>
            </a:r>
            <a:r>
              <a:rPr lang="en-GB" sz="5600" dirty="0"/>
              <a:t>	</a:t>
            </a:r>
          </a:p>
        </p:txBody>
      </p:sp>
      <p:sp>
        <p:nvSpPr>
          <p:cNvPr id="3" name="Subtitle 2">
            <a:extLst>
              <a:ext uri="{FF2B5EF4-FFF2-40B4-BE49-F238E27FC236}">
                <a16:creationId xmlns:a16="http://schemas.microsoft.com/office/drawing/2014/main" id="{1721F1CB-EC06-4C08-858B-E0597258101D}"/>
              </a:ext>
            </a:extLst>
          </p:cNvPr>
          <p:cNvSpPr>
            <a:spLocks noGrp="1"/>
          </p:cNvSpPr>
          <p:nvPr>
            <p:ph type="subTitle" idx="1"/>
          </p:nvPr>
        </p:nvSpPr>
        <p:spPr>
          <a:xfrm>
            <a:off x="1036685" y="3773159"/>
            <a:ext cx="3794760" cy="2329257"/>
          </a:xfrm>
        </p:spPr>
        <p:txBody>
          <a:bodyPr anchor="t">
            <a:normAutofit fontScale="92500" lnSpcReduction="10000"/>
          </a:bodyPr>
          <a:lstStyle/>
          <a:p>
            <a:pPr algn="l"/>
            <a:r>
              <a:rPr lang="en-GB" dirty="0"/>
              <a:t>Trades &amp; Fades</a:t>
            </a:r>
          </a:p>
          <a:p>
            <a:pPr algn="l"/>
            <a:r>
              <a:rPr lang="en-GB" dirty="0"/>
              <a:t>James &amp; Will, Astor Ridge</a:t>
            </a:r>
          </a:p>
          <a:p>
            <a:pPr algn="l"/>
            <a:r>
              <a:rPr lang="en-GB" dirty="0"/>
              <a:t>Feb 17</a:t>
            </a:r>
            <a:r>
              <a:rPr lang="en-GB" baseline="30000" dirty="0"/>
              <a:t>th</a:t>
            </a:r>
            <a:r>
              <a:rPr lang="en-GB" dirty="0"/>
              <a:t>  </a:t>
            </a:r>
          </a:p>
          <a:p>
            <a:pPr algn="l"/>
            <a:br>
              <a:rPr lang="en-GB" dirty="0"/>
            </a:br>
            <a:r>
              <a:rPr lang="en-GB" dirty="0"/>
              <a:t>Bespoke Trading Strategies</a:t>
            </a:r>
          </a:p>
          <a:p>
            <a:pPr algn="l"/>
            <a:r>
              <a:rPr lang="en-GB" dirty="0"/>
              <a:t>&amp; Modelling</a:t>
            </a:r>
          </a:p>
        </p:txBody>
      </p:sp>
      <p:grpSp>
        <p:nvGrpSpPr>
          <p:cNvPr id="18" name="Group 17">
            <a:extLst>
              <a:ext uri="{FF2B5EF4-FFF2-40B4-BE49-F238E27FC236}">
                <a16:creationId xmlns:a16="http://schemas.microsoft.com/office/drawing/2014/main" id="{A9644633-5AE1-44D6-8F5F-6376DDA1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9" name="Rectangle 64">
              <a:extLst>
                <a:ext uri="{FF2B5EF4-FFF2-40B4-BE49-F238E27FC236}">
                  <a16:creationId xmlns:a16="http://schemas.microsoft.com/office/drawing/2014/main" id="{4FA74995-C5A7-4DBF-BFD1-C4831852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009DC7CE-EC50-455B-AEF3-758096A62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680D0724-2EE2-4A8E-B7FC-994977F2A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7DD4A6B-2000-4A3E-BBCE-637ED6CDD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4A6722-0FE9-4640-B93F-C2BAA895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9F6A010-3765-4FAB-8CCA-7AC189141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ED876B1-4DDC-4999-864F-EFF32EFF5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2DD9B48A-E7DB-4540-8781-F434856A7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2BEF54FF-8FAE-4B7F-ACE8-52ED70B04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16F687E9-D21B-46CB-8A13-9BFDA780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49C0A7C4-BA67-480B-9F9A-E9653575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C27E413-D9C4-45A2-AB5A-A00612798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6F8DD1F-1A00-4D5A-B979-33A41277C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16F8034-114D-4513-A6BD-F05ABF9AF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DAD48F0-0B0E-40E2-9ED5-E0FBB99C4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58F217F-BBAB-4ACB-91C0-B119DEFD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7D6638B-4C45-4C73-AFE3-8C41F939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31A3013F-24A0-486B-A892-92E42BD74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F4540C9F-BC47-470D-A9C2-4AB05FB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A38505B1-1AD2-47B0-8122-2EB533CB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Video 4">
            <a:extLst>
              <a:ext uri="{FF2B5EF4-FFF2-40B4-BE49-F238E27FC236}">
                <a16:creationId xmlns:a16="http://schemas.microsoft.com/office/drawing/2014/main" id="{B0688362-36FB-4C34-8ED2-7DAF14B8A67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5619404" y="1704639"/>
            <a:ext cx="6192981" cy="3473658"/>
          </a:xfrm>
          <a:prstGeom prst="rect">
            <a:avLst/>
          </a:prstGeom>
        </p:spPr>
      </p:pic>
    </p:spTree>
    <p:extLst>
      <p:ext uri="{BB962C8B-B14F-4D97-AF65-F5344CB8AC3E}">
        <p14:creationId xmlns:p14="http://schemas.microsoft.com/office/powerpoint/2010/main" val="272838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5C63-A58B-4133-BFCD-55B55C2B87B2}"/>
              </a:ext>
            </a:extLst>
          </p:cNvPr>
          <p:cNvSpPr>
            <a:spLocks noGrp="1"/>
          </p:cNvSpPr>
          <p:nvPr>
            <p:ph type="title"/>
          </p:nvPr>
        </p:nvSpPr>
        <p:spPr/>
        <p:txBody>
          <a:bodyPr>
            <a:normAutofit fontScale="90000"/>
          </a:bodyPr>
          <a:lstStyle/>
          <a:p>
            <a:r>
              <a:rPr lang="en-GB" dirty="0"/>
              <a:t>Some specific countries got too cheap to France – looking at those farthest from continental Europe: Ireland</a:t>
            </a:r>
          </a:p>
        </p:txBody>
      </p:sp>
      <p:sp>
        <p:nvSpPr>
          <p:cNvPr id="3" name="Content Placeholder 2">
            <a:extLst>
              <a:ext uri="{FF2B5EF4-FFF2-40B4-BE49-F238E27FC236}">
                <a16:creationId xmlns:a16="http://schemas.microsoft.com/office/drawing/2014/main" id="{F2917628-58C7-4104-B24F-1A2DDEF8696B}"/>
              </a:ext>
            </a:extLst>
          </p:cNvPr>
          <p:cNvSpPr>
            <a:spLocks noGrp="1"/>
          </p:cNvSpPr>
          <p:nvPr>
            <p:ph idx="1"/>
          </p:nvPr>
        </p:nvSpPr>
        <p:spPr>
          <a:xfrm>
            <a:off x="838200" y="2012662"/>
            <a:ext cx="2840182" cy="4351338"/>
          </a:xfrm>
        </p:spPr>
        <p:txBody>
          <a:bodyPr>
            <a:normAutofit/>
          </a:bodyPr>
          <a:lstStyle/>
          <a:p>
            <a:r>
              <a:rPr lang="en-GB" sz="2000" dirty="0"/>
              <a:t>Ireland on a regressed basis vs France and Spain looks ok..</a:t>
            </a:r>
          </a:p>
          <a:p>
            <a:r>
              <a:rPr lang="en-GB" sz="2000" dirty="0"/>
              <a:t>Take Ireland vs France and then rotate, by buying back France next Wednesday ahead of supply</a:t>
            </a:r>
          </a:p>
          <a:p>
            <a:r>
              <a:rPr lang="en-GB" sz="2000" dirty="0"/>
              <a:t>To leave us with…</a:t>
            </a:r>
          </a:p>
          <a:p>
            <a:pPr marL="0" indent="0">
              <a:buNone/>
            </a:pPr>
            <a:r>
              <a:rPr lang="en-GB" sz="2000" dirty="0"/>
              <a:t> Ireland vs Spain and Germany </a:t>
            </a:r>
          </a:p>
        </p:txBody>
      </p:sp>
      <p:sp>
        <p:nvSpPr>
          <p:cNvPr id="7" name="TextBox 6">
            <a:extLst>
              <a:ext uri="{FF2B5EF4-FFF2-40B4-BE49-F238E27FC236}">
                <a16:creationId xmlns:a16="http://schemas.microsoft.com/office/drawing/2014/main" id="{437CA5BE-37F8-42E8-8DFF-6B02E8A8D824}"/>
              </a:ext>
            </a:extLst>
          </p:cNvPr>
          <p:cNvSpPr txBox="1"/>
          <p:nvPr/>
        </p:nvSpPr>
        <p:spPr>
          <a:xfrm>
            <a:off x="4738866" y="2012662"/>
            <a:ext cx="6097218" cy="646331"/>
          </a:xfrm>
          <a:prstGeom prst="rect">
            <a:avLst/>
          </a:prstGeom>
          <a:noFill/>
        </p:spPr>
        <p:txBody>
          <a:bodyPr wrap="square">
            <a:spAutoFit/>
          </a:bodyPr>
          <a:lstStyle/>
          <a:p>
            <a:r>
              <a:rPr lang="en-GB" sz="1800" b="0" i="0" u="none" strike="noStrike" dirty="0">
                <a:solidFill>
                  <a:srgbClr val="000000"/>
                </a:solidFill>
                <a:effectLst/>
                <a:latin typeface="Calibri" panose="020F0502020204030204" pitchFamily="34" charset="0"/>
              </a:rPr>
              <a:t>(+2.00*yield[IRISH 0 10/18/31 Govt ]-1.00 * yield[DBR 0 02/15/31 Govt]-1.00 * yield[SPGB 0.5 10/31/31 Govt])*100</a:t>
            </a:r>
            <a:r>
              <a:rPr lang="en-GB" dirty="0"/>
              <a:t> </a:t>
            </a:r>
          </a:p>
        </p:txBody>
      </p:sp>
      <p:pic>
        <p:nvPicPr>
          <p:cNvPr id="9" name="Picture 8">
            <a:extLst>
              <a:ext uri="{FF2B5EF4-FFF2-40B4-BE49-F238E27FC236}">
                <a16:creationId xmlns:a16="http://schemas.microsoft.com/office/drawing/2014/main" id="{A8BFA1E2-0A46-440A-860B-22BD1E804975}"/>
              </a:ext>
            </a:extLst>
          </p:cNvPr>
          <p:cNvPicPr>
            <a:picLocks noChangeAspect="1"/>
          </p:cNvPicPr>
          <p:nvPr/>
        </p:nvPicPr>
        <p:blipFill>
          <a:blip r:embed="rId2"/>
          <a:stretch>
            <a:fillRect/>
          </a:stretch>
        </p:blipFill>
        <p:spPr>
          <a:xfrm>
            <a:off x="3913908" y="3263763"/>
            <a:ext cx="7595755" cy="2520087"/>
          </a:xfrm>
          <a:prstGeom prst="rect">
            <a:avLst/>
          </a:prstGeom>
        </p:spPr>
      </p:pic>
    </p:spTree>
    <p:extLst>
      <p:ext uri="{BB962C8B-B14F-4D97-AF65-F5344CB8AC3E}">
        <p14:creationId xmlns:p14="http://schemas.microsoft.com/office/powerpoint/2010/main" val="254614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395D-7A62-48EB-82E1-F5B737836DB8}"/>
              </a:ext>
            </a:extLst>
          </p:cNvPr>
          <p:cNvSpPr>
            <a:spLocks noGrp="1"/>
          </p:cNvSpPr>
          <p:nvPr>
            <p:ph type="title"/>
          </p:nvPr>
        </p:nvSpPr>
        <p:spPr/>
        <p:txBody>
          <a:bodyPr>
            <a:normAutofit fontScale="90000"/>
          </a:bodyPr>
          <a:lstStyle/>
          <a:p>
            <a:r>
              <a:rPr lang="en-GB" dirty="0"/>
              <a:t>EU 4y supply on Monday: containment of spread risk just difficult in EU – requires even more leverage in wideners</a:t>
            </a:r>
          </a:p>
        </p:txBody>
      </p:sp>
      <p:sp>
        <p:nvSpPr>
          <p:cNvPr id="3" name="Content Placeholder 2">
            <a:extLst>
              <a:ext uri="{FF2B5EF4-FFF2-40B4-BE49-F238E27FC236}">
                <a16:creationId xmlns:a16="http://schemas.microsoft.com/office/drawing/2014/main" id="{CA191D03-1EB1-4FEB-8EC6-219774F4E48F}"/>
              </a:ext>
            </a:extLst>
          </p:cNvPr>
          <p:cNvSpPr>
            <a:spLocks noGrp="1"/>
          </p:cNvSpPr>
          <p:nvPr>
            <p:ph idx="1"/>
          </p:nvPr>
        </p:nvSpPr>
        <p:spPr>
          <a:xfrm>
            <a:off x="838200" y="1825625"/>
            <a:ext cx="3422073" cy="4351338"/>
          </a:xfrm>
        </p:spPr>
        <p:txBody>
          <a:bodyPr>
            <a:normAutofit/>
          </a:bodyPr>
          <a:lstStyle/>
          <a:p>
            <a:r>
              <a:rPr lang="en-GB" sz="2000" dirty="0"/>
              <a:t>Being long EU </a:t>
            </a:r>
            <a:r>
              <a:rPr lang="en-GB" sz="2000" b="1" i="1" dirty="0"/>
              <a:t>AND</a:t>
            </a:r>
            <a:r>
              <a:rPr lang="en-GB" sz="2000" dirty="0"/>
              <a:t> Bunds vs short short France seems the only way to have contained EU risk during the last year of supply</a:t>
            </a:r>
          </a:p>
          <a:p>
            <a:r>
              <a:rPr lang="en-GB" sz="2000" dirty="0"/>
              <a:t>Consider long 1 unit of EU </a:t>
            </a:r>
            <a:r>
              <a:rPr lang="en-GB" sz="2000" b="1" i="1" dirty="0"/>
              <a:t>and</a:t>
            </a:r>
            <a:r>
              <a:rPr lang="en-GB" sz="2000" dirty="0"/>
              <a:t> 0.9 units of Germany to be short 1.9 units of France</a:t>
            </a:r>
          </a:p>
          <a:p>
            <a:r>
              <a:rPr lang="en-GB" sz="2000" dirty="0"/>
              <a:t>10y tenor graph to the right, pictured…</a:t>
            </a:r>
          </a:p>
          <a:p>
            <a:r>
              <a:rPr lang="en-GB" sz="2000" dirty="0"/>
              <a:t>The real issue here is our struggle to contain the cheapening drift in EU bonds as spreads widen</a:t>
            </a:r>
          </a:p>
          <a:p>
            <a:endParaRPr lang="en-GB" sz="2000" dirty="0"/>
          </a:p>
        </p:txBody>
      </p:sp>
      <p:pic>
        <p:nvPicPr>
          <p:cNvPr id="5" name="Picture 4">
            <a:extLst>
              <a:ext uri="{FF2B5EF4-FFF2-40B4-BE49-F238E27FC236}">
                <a16:creationId xmlns:a16="http://schemas.microsoft.com/office/drawing/2014/main" id="{54333731-984F-4F7A-BF20-034180369C0F}"/>
              </a:ext>
            </a:extLst>
          </p:cNvPr>
          <p:cNvPicPr>
            <a:picLocks noChangeAspect="1"/>
          </p:cNvPicPr>
          <p:nvPr/>
        </p:nvPicPr>
        <p:blipFill>
          <a:blip r:embed="rId2"/>
          <a:stretch>
            <a:fillRect/>
          </a:stretch>
        </p:blipFill>
        <p:spPr>
          <a:xfrm>
            <a:off x="4454957" y="1899515"/>
            <a:ext cx="7458650" cy="2474599"/>
          </a:xfrm>
          <a:prstGeom prst="rect">
            <a:avLst/>
          </a:prstGeom>
        </p:spPr>
      </p:pic>
      <p:sp>
        <p:nvSpPr>
          <p:cNvPr id="8" name="Content Placeholder 2">
            <a:extLst>
              <a:ext uri="{FF2B5EF4-FFF2-40B4-BE49-F238E27FC236}">
                <a16:creationId xmlns:a16="http://schemas.microsoft.com/office/drawing/2014/main" id="{CEF48EA1-19B1-4522-86AA-88C4D74A40E4}"/>
              </a:ext>
            </a:extLst>
          </p:cNvPr>
          <p:cNvSpPr txBox="1">
            <a:spLocks/>
          </p:cNvSpPr>
          <p:nvPr/>
        </p:nvSpPr>
        <p:spPr>
          <a:xfrm>
            <a:off x="4652468" y="4776826"/>
            <a:ext cx="6795821" cy="1258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Am not sure I love EU bonds here – the issuance entity doesn’t feel determined and hence robust – but I’d be taking back shorts if I had any</a:t>
            </a:r>
          </a:p>
          <a:p>
            <a:endParaRPr lang="en-GB" sz="2000" dirty="0"/>
          </a:p>
        </p:txBody>
      </p:sp>
      <p:cxnSp>
        <p:nvCxnSpPr>
          <p:cNvPr id="10" name="Straight Arrow Connector 9">
            <a:extLst>
              <a:ext uri="{FF2B5EF4-FFF2-40B4-BE49-F238E27FC236}">
                <a16:creationId xmlns:a16="http://schemas.microsoft.com/office/drawing/2014/main" id="{C768B77E-994D-4A1C-9E91-7CEB412C8B15}"/>
              </a:ext>
            </a:extLst>
          </p:cNvPr>
          <p:cNvCxnSpPr>
            <a:cxnSpLocks/>
          </p:cNvCxnSpPr>
          <p:nvPr/>
        </p:nvCxnSpPr>
        <p:spPr>
          <a:xfrm flipV="1">
            <a:off x="3906317" y="2389909"/>
            <a:ext cx="7128828" cy="12750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4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6944-E2DE-4E2F-9777-93F50BCAD8C3}"/>
              </a:ext>
            </a:extLst>
          </p:cNvPr>
          <p:cNvSpPr>
            <a:spLocks noGrp="1"/>
          </p:cNvSpPr>
          <p:nvPr>
            <p:ph type="title"/>
          </p:nvPr>
        </p:nvSpPr>
        <p:spPr/>
        <p:txBody>
          <a:bodyPr/>
          <a:lstStyle/>
          <a:p>
            <a:r>
              <a:rPr lang="en-GB" dirty="0"/>
              <a:t>German Green August 30 tap Wednesday:</a:t>
            </a:r>
          </a:p>
        </p:txBody>
      </p:sp>
      <p:sp>
        <p:nvSpPr>
          <p:cNvPr id="3" name="Content Placeholder 2">
            <a:extLst>
              <a:ext uri="{FF2B5EF4-FFF2-40B4-BE49-F238E27FC236}">
                <a16:creationId xmlns:a16="http://schemas.microsoft.com/office/drawing/2014/main" id="{3C9A9BFE-3C43-4E68-BF8C-4798CADCBDFE}"/>
              </a:ext>
            </a:extLst>
          </p:cNvPr>
          <p:cNvSpPr>
            <a:spLocks noGrp="1"/>
          </p:cNvSpPr>
          <p:nvPr>
            <p:ph idx="1"/>
          </p:nvPr>
        </p:nvSpPr>
        <p:spPr>
          <a:xfrm>
            <a:off x="838200" y="1825625"/>
            <a:ext cx="3581400" cy="4351338"/>
          </a:xfrm>
        </p:spPr>
        <p:txBody>
          <a:bodyPr>
            <a:normAutofit lnSpcReduction="10000"/>
          </a:bodyPr>
          <a:lstStyle/>
          <a:p>
            <a:r>
              <a:rPr lang="en-GB" sz="2000" dirty="0"/>
              <a:t>German Green 2030 trade with a 3% delta vs the CTD to RXM2 (June RX))</a:t>
            </a:r>
          </a:p>
          <a:p>
            <a:r>
              <a:rPr lang="en-GB" sz="2000" dirty="0"/>
              <a:t>I see the bond 4.5bp rich to the same maturity regular Dbr</a:t>
            </a:r>
          </a:p>
          <a:p>
            <a:r>
              <a:rPr lang="en-GB" sz="2000" dirty="0"/>
              <a:t>In terms of </a:t>
            </a:r>
            <a:r>
              <a:rPr lang="en-GB" sz="2000" dirty="0" err="1"/>
              <a:t>greeniums</a:t>
            </a:r>
            <a:r>
              <a:rPr lang="en-GB" sz="2000" dirty="0"/>
              <a:t>, I like them all at -3bp but in this environment I want -2.5. I just don’t care if it doesn’t get there</a:t>
            </a:r>
          </a:p>
          <a:p>
            <a:r>
              <a:rPr lang="en-GB" sz="2000" dirty="0"/>
              <a:t>On that basis – I’d buy the issuance vs RXM2, if this index gets over -6.5bp. Street may be short or they may just hang around…</a:t>
            </a:r>
          </a:p>
        </p:txBody>
      </p:sp>
      <p:sp>
        <p:nvSpPr>
          <p:cNvPr id="5" name="TextBox 4">
            <a:extLst>
              <a:ext uri="{FF2B5EF4-FFF2-40B4-BE49-F238E27FC236}">
                <a16:creationId xmlns:a16="http://schemas.microsoft.com/office/drawing/2014/main" id="{A6D1FBFE-CF8A-486E-ADAD-5C54F65F2133}"/>
              </a:ext>
            </a:extLst>
          </p:cNvPr>
          <p:cNvSpPr txBox="1"/>
          <p:nvPr/>
        </p:nvSpPr>
        <p:spPr>
          <a:xfrm>
            <a:off x="5063836" y="2018207"/>
            <a:ext cx="6096000" cy="369332"/>
          </a:xfrm>
          <a:prstGeom prst="rect">
            <a:avLst/>
          </a:prstGeom>
          <a:noFill/>
        </p:spPr>
        <p:txBody>
          <a:bodyPr wrap="square">
            <a:spAutoFit/>
          </a:bodyPr>
          <a:lstStyle/>
          <a:p>
            <a:r>
              <a:rPr lang="nl-NL" dirty="0"/>
              <a:t>((YIELD[ZO291992 Corp] - 1.03 * YIELD[DBR 0 02/15/31 Corp]))</a:t>
            </a:r>
            <a:endParaRPr lang="en-GB" dirty="0"/>
          </a:p>
        </p:txBody>
      </p:sp>
      <p:pic>
        <p:nvPicPr>
          <p:cNvPr id="7" name="Picture 6">
            <a:extLst>
              <a:ext uri="{FF2B5EF4-FFF2-40B4-BE49-F238E27FC236}">
                <a16:creationId xmlns:a16="http://schemas.microsoft.com/office/drawing/2014/main" id="{5954BFE6-0F79-4540-8CF8-F268F37263F5}"/>
              </a:ext>
            </a:extLst>
          </p:cNvPr>
          <p:cNvPicPr>
            <a:picLocks noChangeAspect="1"/>
          </p:cNvPicPr>
          <p:nvPr/>
        </p:nvPicPr>
        <p:blipFill>
          <a:blip r:embed="rId2"/>
          <a:stretch>
            <a:fillRect/>
          </a:stretch>
        </p:blipFill>
        <p:spPr>
          <a:xfrm>
            <a:off x="4951408" y="2528454"/>
            <a:ext cx="6402392" cy="2124158"/>
          </a:xfrm>
          <a:prstGeom prst="rect">
            <a:avLst/>
          </a:prstGeom>
        </p:spPr>
      </p:pic>
    </p:spTree>
    <p:extLst>
      <p:ext uri="{BB962C8B-B14F-4D97-AF65-F5344CB8AC3E}">
        <p14:creationId xmlns:p14="http://schemas.microsoft.com/office/powerpoint/2010/main" val="1022716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D1B3-41F5-44B7-A943-9461EFFA8B06}"/>
              </a:ext>
            </a:extLst>
          </p:cNvPr>
          <p:cNvSpPr>
            <a:spLocks noGrp="1"/>
          </p:cNvSpPr>
          <p:nvPr>
            <p:ph type="title"/>
          </p:nvPr>
        </p:nvSpPr>
        <p:spPr/>
        <p:txBody>
          <a:bodyPr/>
          <a:lstStyle/>
          <a:p>
            <a:r>
              <a:rPr lang="en-GB" dirty="0"/>
              <a:t>Spain 42 on Thursday</a:t>
            </a:r>
          </a:p>
        </p:txBody>
      </p:sp>
      <p:sp>
        <p:nvSpPr>
          <p:cNvPr id="3" name="Content Placeholder 2">
            <a:extLst>
              <a:ext uri="{FF2B5EF4-FFF2-40B4-BE49-F238E27FC236}">
                <a16:creationId xmlns:a16="http://schemas.microsoft.com/office/drawing/2014/main" id="{01FEDC7D-86A6-4F84-9B62-B09EF12F3D7A}"/>
              </a:ext>
            </a:extLst>
          </p:cNvPr>
          <p:cNvSpPr>
            <a:spLocks noGrp="1"/>
          </p:cNvSpPr>
          <p:nvPr>
            <p:ph idx="1"/>
          </p:nvPr>
        </p:nvSpPr>
        <p:spPr>
          <a:xfrm>
            <a:off x="838200" y="1825625"/>
            <a:ext cx="3013364" cy="4351338"/>
          </a:xfrm>
        </p:spPr>
        <p:txBody>
          <a:bodyPr>
            <a:normAutofit fontScale="92500" lnSpcReduction="10000"/>
          </a:bodyPr>
          <a:lstStyle/>
          <a:p>
            <a:r>
              <a:rPr lang="en-GB" sz="1800" dirty="0"/>
              <a:t>On fly vs 10y and 30y…</a:t>
            </a:r>
          </a:p>
          <a:p>
            <a:r>
              <a:rPr lang="en-GB" sz="1800" dirty="0"/>
              <a:t>0.7 / 2 / 1.3</a:t>
            </a:r>
          </a:p>
          <a:p>
            <a:endParaRPr lang="en-GB" sz="1800" dirty="0"/>
          </a:p>
          <a:p>
            <a:endParaRPr lang="en-GB" sz="1800" dirty="0"/>
          </a:p>
          <a:p>
            <a:endParaRPr lang="en-GB" sz="1800" dirty="0"/>
          </a:p>
          <a:p>
            <a:endParaRPr lang="en-GB" sz="1800" dirty="0"/>
          </a:p>
          <a:p>
            <a:r>
              <a:rPr lang="en-GB" sz="1800" dirty="0"/>
              <a:t>On box 10s20s Spain vs France it looks unimpressive</a:t>
            </a:r>
          </a:p>
          <a:p>
            <a:endParaRPr lang="en-GB" sz="1800" dirty="0"/>
          </a:p>
          <a:p>
            <a:r>
              <a:rPr lang="en-GB" sz="1800" dirty="0"/>
              <a:t>On straight regression vs 30y bond looks like it could cheapen 4bp – stand back and let it happen…. Maybe short some French 20y vs OATM2</a:t>
            </a:r>
          </a:p>
          <a:p>
            <a:endParaRPr lang="en-GB" sz="1800" dirty="0"/>
          </a:p>
        </p:txBody>
      </p:sp>
      <p:sp>
        <p:nvSpPr>
          <p:cNvPr id="5" name="TextBox 4">
            <a:extLst>
              <a:ext uri="{FF2B5EF4-FFF2-40B4-BE49-F238E27FC236}">
                <a16:creationId xmlns:a16="http://schemas.microsoft.com/office/drawing/2014/main" id="{7C0A61EE-5023-4BF5-A8EF-7AD31B139A0D}"/>
              </a:ext>
            </a:extLst>
          </p:cNvPr>
          <p:cNvSpPr txBox="1"/>
          <p:nvPr/>
        </p:nvSpPr>
        <p:spPr>
          <a:xfrm>
            <a:off x="4129563" y="1364224"/>
            <a:ext cx="7536872" cy="261610"/>
          </a:xfrm>
          <a:prstGeom prst="rect">
            <a:avLst/>
          </a:prstGeom>
          <a:noFill/>
        </p:spPr>
        <p:txBody>
          <a:bodyPr wrap="square">
            <a:spAutoFit/>
          </a:bodyPr>
          <a:lstStyle/>
          <a:p>
            <a:r>
              <a:rPr lang="en-GB" sz="1050" b="0" i="0" u="none" strike="noStrike" dirty="0">
                <a:solidFill>
                  <a:srgbClr val="000000"/>
                </a:solidFill>
                <a:effectLst/>
                <a:latin typeface="Calibri" panose="020F0502020204030204" pitchFamily="34" charset="0"/>
              </a:rPr>
              <a:t>(+2.00*yield[SPGB 1 07/30/42 Govt ]-0.70 * yield[SPGB 0.5 10/31/31 Govt]-1.30 * yield[SPGB 1 10/31/50 Govt])*100</a:t>
            </a:r>
            <a:r>
              <a:rPr lang="en-GB" sz="1050" dirty="0"/>
              <a:t> </a:t>
            </a:r>
          </a:p>
        </p:txBody>
      </p:sp>
      <p:pic>
        <p:nvPicPr>
          <p:cNvPr id="7" name="Picture 6">
            <a:extLst>
              <a:ext uri="{FF2B5EF4-FFF2-40B4-BE49-F238E27FC236}">
                <a16:creationId xmlns:a16="http://schemas.microsoft.com/office/drawing/2014/main" id="{83851C49-F4A0-4DBF-92AC-463842F6E97E}"/>
              </a:ext>
            </a:extLst>
          </p:cNvPr>
          <p:cNvPicPr>
            <a:picLocks noChangeAspect="1"/>
          </p:cNvPicPr>
          <p:nvPr/>
        </p:nvPicPr>
        <p:blipFill>
          <a:blip r:embed="rId2"/>
          <a:stretch>
            <a:fillRect/>
          </a:stretch>
        </p:blipFill>
        <p:spPr>
          <a:xfrm>
            <a:off x="4653481" y="1822590"/>
            <a:ext cx="6004127" cy="1992024"/>
          </a:xfrm>
          <a:prstGeom prst="rect">
            <a:avLst/>
          </a:prstGeom>
        </p:spPr>
      </p:pic>
      <p:sp>
        <p:nvSpPr>
          <p:cNvPr id="9" name="TextBox 8">
            <a:extLst>
              <a:ext uri="{FF2B5EF4-FFF2-40B4-BE49-F238E27FC236}">
                <a16:creationId xmlns:a16="http://schemas.microsoft.com/office/drawing/2014/main" id="{4BD8DEB4-8046-47EB-8D32-B5AB64692024}"/>
              </a:ext>
            </a:extLst>
          </p:cNvPr>
          <p:cNvSpPr txBox="1"/>
          <p:nvPr/>
        </p:nvSpPr>
        <p:spPr>
          <a:xfrm>
            <a:off x="3035051" y="6492875"/>
            <a:ext cx="8534402" cy="261610"/>
          </a:xfrm>
          <a:prstGeom prst="rect">
            <a:avLst/>
          </a:prstGeom>
          <a:noFill/>
        </p:spPr>
        <p:txBody>
          <a:bodyPr wrap="square">
            <a:spAutoFit/>
          </a:bodyPr>
          <a:lstStyle/>
          <a:p>
            <a:r>
              <a:rPr lang="en-GB" sz="1050" dirty="0"/>
              <a:t>100 * ((YIELD[SPGB 1 07/30/42 Corp] - YIELD[SPGB 0.5 10/31/31 Corp]) + -0.9 * (YIELD[FRTR 0.5 05/25/40 Corp] - YIELD[FRTR 1.5 05/25/31 Corp]))</a:t>
            </a:r>
          </a:p>
        </p:txBody>
      </p:sp>
      <p:pic>
        <p:nvPicPr>
          <p:cNvPr id="11" name="Picture 10">
            <a:extLst>
              <a:ext uri="{FF2B5EF4-FFF2-40B4-BE49-F238E27FC236}">
                <a16:creationId xmlns:a16="http://schemas.microsoft.com/office/drawing/2014/main" id="{2266AB60-FDDE-49C4-B222-B13A6C43A57F}"/>
              </a:ext>
            </a:extLst>
          </p:cNvPr>
          <p:cNvPicPr>
            <a:picLocks noChangeAspect="1"/>
          </p:cNvPicPr>
          <p:nvPr/>
        </p:nvPicPr>
        <p:blipFill>
          <a:blip r:embed="rId3"/>
          <a:stretch>
            <a:fillRect/>
          </a:stretch>
        </p:blipFill>
        <p:spPr>
          <a:xfrm>
            <a:off x="4653481" y="4386186"/>
            <a:ext cx="5952174" cy="1974787"/>
          </a:xfrm>
          <a:prstGeom prst="rect">
            <a:avLst/>
          </a:prstGeom>
        </p:spPr>
      </p:pic>
    </p:spTree>
    <p:extLst>
      <p:ext uri="{BB962C8B-B14F-4D97-AF65-F5344CB8AC3E}">
        <p14:creationId xmlns:p14="http://schemas.microsoft.com/office/powerpoint/2010/main" val="3444011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A34B-D66F-4162-B682-ADF43ED9D151}"/>
              </a:ext>
            </a:extLst>
          </p:cNvPr>
          <p:cNvSpPr>
            <a:spLocks noGrp="1"/>
          </p:cNvSpPr>
          <p:nvPr>
            <p:ph type="title"/>
          </p:nvPr>
        </p:nvSpPr>
        <p:spPr/>
        <p:txBody>
          <a:bodyPr/>
          <a:lstStyle/>
          <a:p>
            <a:r>
              <a:rPr lang="en-GB" dirty="0"/>
              <a:t>French Longs on Thursday</a:t>
            </a:r>
          </a:p>
        </p:txBody>
      </p:sp>
      <p:sp>
        <p:nvSpPr>
          <p:cNvPr id="3" name="Content Placeholder 2">
            <a:extLst>
              <a:ext uri="{FF2B5EF4-FFF2-40B4-BE49-F238E27FC236}">
                <a16:creationId xmlns:a16="http://schemas.microsoft.com/office/drawing/2014/main" id="{8772F108-0074-4258-9A68-D86D3392A69F}"/>
              </a:ext>
            </a:extLst>
          </p:cNvPr>
          <p:cNvSpPr>
            <a:spLocks noGrp="1"/>
          </p:cNvSpPr>
          <p:nvPr>
            <p:ph idx="1"/>
          </p:nvPr>
        </p:nvSpPr>
        <p:spPr>
          <a:xfrm>
            <a:off x="4329545" y="2307538"/>
            <a:ext cx="2119747" cy="1417425"/>
          </a:xfrm>
        </p:spPr>
        <p:txBody>
          <a:bodyPr>
            <a:normAutofit/>
          </a:bodyPr>
          <a:lstStyle/>
          <a:p>
            <a:r>
              <a:rPr lang="en-GB" sz="1400" dirty="0"/>
              <a:t>As a credit France seems to have support vs IK and RX about 2/3 bp from here – I would tentatively have some there</a:t>
            </a:r>
          </a:p>
        </p:txBody>
      </p:sp>
      <p:sp>
        <p:nvSpPr>
          <p:cNvPr id="5" name="TextBox 4">
            <a:extLst>
              <a:ext uri="{FF2B5EF4-FFF2-40B4-BE49-F238E27FC236}">
                <a16:creationId xmlns:a16="http://schemas.microsoft.com/office/drawing/2014/main" id="{32686C74-CB5F-4723-B494-E3BA63FDF582}"/>
              </a:ext>
            </a:extLst>
          </p:cNvPr>
          <p:cNvSpPr txBox="1"/>
          <p:nvPr/>
        </p:nvSpPr>
        <p:spPr>
          <a:xfrm>
            <a:off x="4329545" y="1690688"/>
            <a:ext cx="6096000" cy="230832"/>
          </a:xfrm>
          <a:prstGeom prst="rect">
            <a:avLst/>
          </a:prstGeom>
          <a:noFill/>
        </p:spPr>
        <p:txBody>
          <a:bodyPr wrap="square">
            <a:spAutoFit/>
          </a:bodyPr>
          <a:lstStyle/>
          <a:p>
            <a:r>
              <a:rPr lang="en-GB" sz="900" dirty="0"/>
              <a:t>( +2.0 * YIELD[FRTR 1.5 05/25/31 Corp] - 1.6 * YIELD[DBR 0 02/15/31 Corp] - 0.4 * YIELD[BTPS 1.65 12/01/30 Corp]) * 100</a:t>
            </a:r>
          </a:p>
        </p:txBody>
      </p:sp>
      <p:sp>
        <p:nvSpPr>
          <p:cNvPr id="6" name="Content Placeholder 2">
            <a:extLst>
              <a:ext uri="{FF2B5EF4-FFF2-40B4-BE49-F238E27FC236}">
                <a16:creationId xmlns:a16="http://schemas.microsoft.com/office/drawing/2014/main" id="{708D6E2D-87B1-487F-A469-7751F71D2745}"/>
              </a:ext>
            </a:extLst>
          </p:cNvPr>
          <p:cNvSpPr txBox="1">
            <a:spLocks/>
          </p:cNvSpPr>
          <p:nvPr/>
        </p:nvSpPr>
        <p:spPr>
          <a:xfrm>
            <a:off x="803564" y="1549294"/>
            <a:ext cx="2971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10y 2032</a:t>
            </a:r>
          </a:p>
          <a:p>
            <a:r>
              <a:rPr lang="en-GB" sz="2000" dirty="0"/>
              <a:t>30y 2053</a:t>
            </a:r>
          </a:p>
          <a:p>
            <a:r>
              <a:rPr lang="en-GB" sz="2000" dirty="0"/>
              <a:t>And old high coupon 3.25 45</a:t>
            </a:r>
          </a:p>
          <a:p>
            <a:endParaRPr lang="en-GB" sz="2000" dirty="0"/>
          </a:p>
          <a:p>
            <a:r>
              <a:rPr lang="en-GB" sz="2000" dirty="0"/>
              <a:t>All other things being equal I need France 10s30s 5 steeper to get excited</a:t>
            </a:r>
          </a:p>
          <a:p>
            <a:endParaRPr lang="en-GB" sz="2000" dirty="0"/>
          </a:p>
        </p:txBody>
      </p:sp>
      <p:pic>
        <p:nvPicPr>
          <p:cNvPr id="8" name="Picture 7">
            <a:extLst>
              <a:ext uri="{FF2B5EF4-FFF2-40B4-BE49-F238E27FC236}">
                <a16:creationId xmlns:a16="http://schemas.microsoft.com/office/drawing/2014/main" id="{D2EE6C87-D883-42A8-95B9-8A0FB06895AE}"/>
              </a:ext>
            </a:extLst>
          </p:cNvPr>
          <p:cNvPicPr>
            <a:picLocks noChangeAspect="1"/>
          </p:cNvPicPr>
          <p:nvPr/>
        </p:nvPicPr>
        <p:blipFill>
          <a:blip r:embed="rId2"/>
          <a:stretch>
            <a:fillRect/>
          </a:stretch>
        </p:blipFill>
        <p:spPr>
          <a:xfrm>
            <a:off x="6648049" y="2210916"/>
            <a:ext cx="4854686" cy="1610667"/>
          </a:xfrm>
          <a:prstGeom prst="rect">
            <a:avLst/>
          </a:prstGeom>
        </p:spPr>
      </p:pic>
      <p:cxnSp>
        <p:nvCxnSpPr>
          <p:cNvPr id="9" name="Straight Arrow Connector 8">
            <a:extLst>
              <a:ext uri="{FF2B5EF4-FFF2-40B4-BE49-F238E27FC236}">
                <a16:creationId xmlns:a16="http://schemas.microsoft.com/office/drawing/2014/main" id="{2A15F2BA-3E16-4E73-95EA-BCEE284207A6}"/>
              </a:ext>
            </a:extLst>
          </p:cNvPr>
          <p:cNvCxnSpPr>
            <a:cxnSpLocks/>
          </p:cNvCxnSpPr>
          <p:nvPr/>
        </p:nvCxnSpPr>
        <p:spPr>
          <a:xfrm flipV="1">
            <a:off x="6380018" y="2307538"/>
            <a:ext cx="4710546" cy="1585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EF5E1B-26BC-46B7-B0E9-DAA4741538F6}"/>
              </a:ext>
            </a:extLst>
          </p:cNvPr>
          <p:cNvSpPr txBox="1">
            <a:spLocks/>
          </p:cNvSpPr>
          <p:nvPr/>
        </p:nvSpPr>
        <p:spPr>
          <a:xfrm>
            <a:off x="2289464" y="4821689"/>
            <a:ext cx="2189019" cy="171720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The HC 45 look interesting – cheap bond when I re-invest all cash-flows at the right rate</a:t>
            </a:r>
          </a:p>
          <a:p>
            <a:r>
              <a:rPr lang="en-GB" sz="1400" dirty="0"/>
              <a:t>Vs selling Frtr May40 – which I hate, they’re +9.5bp</a:t>
            </a:r>
          </a:p>
          <a:p>
            <a:br>
              <a:rPr lang="en-GB" sz="1400" dirty="0"/>
            </a:br>
            <a:r>
              <a:rPr lang="en-GB" sz="1400" dirty="0"/>
              <a:t>@ &gt; + 10.5bp I think they look good – needs to trade with a 2% delta long</a:t>
            </a:r>
          </a:p>
        </p:txBody>
      </p:sp>
      <p:pic>
        <p:nvPicPr>
          <p:cNvPr id="14" name="Picture 13">
            <a:extLst>
              <a:ext uri="{FF2B5EF4-FFF2-40B4-BE49-F238E27FC236}">
                <a16:creationId xmlns:a16="http://schemas.microsoft.com/office/drawing/2014/main" id="{3FF651F4-2E7F-4FC9-B665-D8D85DE9CA6D}"/>
              </a:ext>
            </a:extLst>
          </p:cNvPr>
          <p:cNvPicPr>
            <a:picLocks noChangeAspect="1"/>
          </p:cNvPicPr>
          <p:nvPr/>
        </p:nvPicPr>
        <p:blipFill>
          <a:blip r:embed="rId3"/>
          <a:stretch>
            <a:fillRect/>
          </a:stretch>
        </p:blipFill>
        <p:spPr>
          <a:xfrm>
            <a:off x="5008418" y="4421439"/>
            <a:ext cx="6345382" cy="2105244"/>
          </a:xfrm>
          <a:prstGeom prst="rect">
            <a:avLst/>
          </a:prstGeom>
        </p:spPr>
      </p:pic>
      <p:cxnSp>
        <p:nvCxnSpPr>
          <p:cNvPr id="15" name="Straight Arrow Connector 14">
            <a:extLst>
              <a:ext uri="{FF2B5EF4-FFF2-40B4-BE49-F238E27FC236}">
                <a16:creationId xmlns:a16="http://schemas.microsoft.com/office/drawing/2014/main" id="{7214F27F-EDD8-445F-A326-1E1A30335539}"/>
              </a:ext>
            </a:extLst>
          </p:cNvPr>
          <p:cNvCxnSpPr>
            <a:cxnSpLocks/>
          </p:cNvCxnSpPr>
          <p:nvPr/>
        </p:nvCxnSpPr>
        <p:spPr>
          <a:xfrm flipV="1">
            <a:off x="4655127" y="4719962"/>
            <a:ext cx="6234546" cy="7540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46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9FF-5F35-4FA2-A587-7DF36949B4F2}"/>
              </a:ext>
            </a:extLst>
          </p:cNvPr>
          <p:cNvSpPr>
            <a:spLocks noGrp="1"/>
          </p:cNvSpPr>
          <p:nvPr>
            <p:ph type="title"/>
          </p:nvPr>
        </p:nvSpPr>
        <p:spPr>
          <a:xfrm>
            <a:off x="838200" y="365125"/>
            <a:ext cx="4728667" cy="1325563"/>
          </a:xfrm>
        </p:spPr>
        <p:txBody>
          <a:bodyPr/>
          <a:lstStyle/>
          <a:p>
            <a:r>
              <a:rPr lang="en-GB" dirty="0"/>
              <a:t>UKT q25 supply on Wednesday</a:t>
            </a:r>
          </a:p>
        </p:txBody>
      </p:sp>
      <p:sp>
        <p:nvSpPr>
          <p:cNvPr id="3" name="Content Placeholder 2">
            <a:extLst>
              <a:ext uri="{FF2B5EF4-FFF2-40B4-BE49-F238E27FC236}">
                <a16:creationId xmlns:a16="http://schemas.microsoft.com/office/drawing/2014/main" id="{36E8A621-9764-4B60-998D-1BB98CFCBD18}"/>
              </a:ext>
            </a:extLst>
          </p:cNvPr>
          <p:cNvSpPr>
            <a:spLocks noGrp="1"/>
          </p:cNvSpPr>
          <p:nvPr>
            <p:ph idx="1"/>
          </p:nvPr>
        </p:nvSpPr>
        <p:spPr>
          <a:xfrm>
            <a:off x="838200" y="1825625"/>
            <a:ext cx="3352800" cy="4351338"/>
          </a:xfrm>
        </p:spPr>
        <p:txBody>
          <a:bodyPr>
            <a:normAutofit/>
          </a:bodyPr>
          <a:lstStyle/>
          <a:p>
            <a:r>
              <a:rPr lang="en-GB" sz="2000" dirty="0"/>
              <a:t>Love ‘</a:t>
            </a:r>
            <a:r>
              <a:rPr lang="en-GB" sz="2000" dirty="0" err="1"/>
              <a:t>em</a:t>
            </a:r>
            <a:r>
              <a:rPr lang="en-GB" sz="2000" dirty="0"/>
              <a:t> as a wing to short 5yrs which got rich on forwards end of last week</a:t>
            </a:r>
          </a:p>
          <a:p>
            <a:r>
              <a:rPr lang="en-GB" sz="2000" dirty="0"/>
              <a:t>UKT +q25 –r26 +h29</a:t>
            </a:r>
          </a:p>
          <a:p>
            <a:r>
              <a:rPr lang="en-GB" sz="2000" dirty="0"/>
              <a:t>Weights: +1.3 / -2 / +0.7</a:t>
            </a:r>
          </a:p>
          <a:p>
            <a:r>
              <a:rPr lang="en-GB" sz="2000" dirty="0"/>
              <a:t>If you </a:t>
            </a:r>
            <a:r>
              <a:rPr lang="en-GB" sz="2000" dirty="0" err="1"/>
              <a:t>wanna</a:t>
            </a:r>
            <a:r>
              <a:rPr lang="en-GB" sz="2000" dirty="0"/>
              <a:t> spice it up by selling anomalous bonds… be my guest</a:t>
            </a:r>
          </a:p>
        </p:txBody>
      </p:sp>
      <p:sp>
        <p:nvSpPr>
          <p:cNvPr id="6" name="TextBox 5">
            <a:extLst>
              <a:ext uri="{FF2B5EF4-FFF2-40B4-BE49-F238E27FC236}">
                <a16:creationId xmlns:a16="http://schemas.microsoft.com/office/drawing/2014/main" id="{4F565F8C-80F6-45BD-ADE3-D589A184CDB8}"/>
              </a:ext>
            </a:extLst>
          </p:cNvPr>
          <p:cNvSpPr txBox="1"/>
          <p:nvPr/>
        </p:nvSpPr>
        <p:spPr>
          <a:xfrm>
            <a:off x="5257800" y="3049101"/>
            <a:ext cx="6096000" cy="230832"/>
          </a:xfrm>
          <a:prstGeom prst="rect">
            <a:avLst/>
          </a:prstGeom>
          <a:noFill/>
        </p:spPr>
        <p:txBody>
          <a:bodyPr wrap="square">
            <a:spAutoFit/>
          </a:bodyPr>
          <a:lstStyle/>
          <a:p>
            <a:r>
              <a:rPr lang="en-GB" sz="900" b="0" i="0" u="none" strike="noStrike" dirty="0">
                <a:solidFill>
                  <a:srgbClr val="000000"/>
                </a:solidFill>
                <a:effectLst/>
                <a:latin typeface="Calibri" panose="020F0502020204030204" pitchFamily="34" charset="0"/>
              </a:rPr>
              <a:t>(+2.00*yield[UKT 0.375 10/22/26 Govt ]-1.30 * yield[UKT 0.25 01/31/25 Govt]-0.70 * yield[UKT 0.5 01/31/29 Govt])*100</a:t>
            </a:r>
            <a:r>
              <a:rPr lang="en-GB" sz="900" dirty="0"/>
              <a:t> </a:t>
            </a:r>
          </a:p>
        </p:txBody>
      </p:sp>
      <p:pic>
        <p:nvPicPr>
          <p:cNvPr id="8" name="Picture 7">
            <a:extLst>
              <a:ext uri="{FF2B5EF4-FFF2-40B4-BE49-F238E27FC236}">
                <a16:creationId xmlns:a16="http://schemas.microsoft.com/office/drawing/2014/main" id="{4D1A3E8E-CA7D-4691-BCEE-67C3343C45A1}"/>
              </a:ext>
            </a:extLst>
          </p:cNvPr>
          <p:cNvPicPr>
            <a:picLocks noChangeAspect="1"/>
          </p:cNvPicPr>
          <p:nvPr/>
        </p:nvPicPr>
        <p:blipFill>
          <a:blip r:embed="rId2"/>
          <a:stretch>
            <a:fillRect/>
          </a:stretch>
        </p:blipFill>
        <p:spPr>
          <a:xfrm>
            <a:off x="6144182" y="365125"/>
            <a:ext cx="5292745" cy="2533529"/>
          </a:xfrm>
          <a:prstGeom prst="rect">
            <a:avLst/>
          </a:prstGeom>
        </p:spPr>
      </p:pic>
      <p:pic>
        <p:nvPicPr>
          <p:cNvPr id="10" name="Picture 9">
            <a:extLst>
              <a:ext uri="{FF2B5EF4-FFF2-40B4-BE49-F238E27FC236}">
                <a16:creationId xmlns:a16="http://schemas.microsoft.com/office/drawing/2014/main" id="{A4331EF1-F3FA-43FE-8296-49C015B7207D}"/>
              </a:ext>
            </a:extLst>
          </p:cNvPr>
          <p:cNvPicPr>
            <a:picLocks noChangeAspect="1"/>
          </p:cNvPicPr>
          <p:nvPr/>
        </p:nvPicPr>
        <p:blipFill>
          <a:blip r:embed="rId3"/>
          <a:stretch>
            <a:fillRect/>
          </a:stretch>
        </p:blipFill>
        <p:spPr>
          <a:xfrm>
            <a:off x="5715214" y="3452769"/>
            <a:ext cx="5872063" cy="2942844"/>
          </a:xfrm>
          <a:prstGeom prst="rect">
            <a:avLst/>
          </a:prstGeom>
        </p:spPr>
      </p:pic>
    </p:spTree>
    <p:extLst>
      <p:ext uri="{BB962C8B-B14F-4D97-AF65-F5344CB8AC3E}">
        <p14:creationId xmlns:p14="http://schemas.microsoft.com/office/powerpoint/2010/main" val="28447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B0C60769-5425-4CDA-B979-1B360DB8F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9234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ECBBB002-D5D2-4C6F-9E65-CCBEEF5FE3B4}"/>
              </a:ext>
            </a:extLst>
          </p:cNvPr>
          <p:cNvSpPr>
            <a:spLocks noChangeArrowheads="1"/>
          </p:cNvSpPr>
          <p:nvPr/>
        </p:nvSpPr>
        <p:spPr bwMode="auto">
          <a:xfrm>
            <a:off x="516467" y="3446374"/>
            <a:ext cx="4809068" cy="2743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0" algn="ctr" fontAlgn="base">
              <a:lnSpc>
                <a:spcPct val="90000"/>
              </a:lnSpc>
              <a:spcBef>
                <a:spcPct val="0"/>
              </a:spcBef>
              <a:spcAft>
                <a:spcPts val="600"/>
              </a:spcAft>
              <a:buClrTx/>
              <a:buSzTx/>
              <a:tabLst/>
            </a:pPr>
            <a:r>
              <a:rPr kumimoji="0" lang="en-US" altLang="en-US" sz="4800" b="1" i="0" u="none" strike="noStrike" kern="1200" cap="none" normalizeH="0" baseline="0">
                <a:ln>
                  <a:noFill/>
                </a:ln>
                <a:solidFill>
                  <a:schemeClr val="bg1"/>
                </a:solidFill>
                <a:effectLst/>
                <a:latin typeface="+mj-lt"/>
                <a:ea typeface="+mj-ea"/>
                <a:cs typeface="+mj-cs"/>
              </a:rPr>
              <a:t>J</a:t>
            </a:r>
            <a:r>
              <a:rPr kumimoji="0" lang="en-US" altLang="en-US" sz="4800" b="1" i="0" u="none" strike="noStrike" kern="1200" cap="none" normalizeH="0" baseline="0" bmk="">
                <a:ln>
                  <a:noFill/>
                </a:ln>
                <a:solidFill>
                  <a:schemeClr val="bg1"/>
                </a:solidFill>
                <a:effectLst/>
                <a:latin typeface="+mj-lt"/>
                <a:ea typeface="+mj-ea"/>
                <a:cs typeface="+mj-cs"/>
              </a:rPr>
              <a:t>ames Rice</a:t>
            </a:r>
            <a:endParaRPr kumimoji="0" lang="en-US" altLang="en-US" sz="4800" b="0" i="0" u="none" strike="noStrike" kern="1200" cap="none" normalizeH="0" baseline="0">
              <a:ln>
                <a:noFill/>
              </a:ln>
              <a:solidFill>
                <a:schemeClr val="bg1"/>
              </a:solidFill>
              <a:effectLst/>
              <a:latin typeface="+mj-lt"/>
              <a:ea typeface="+mj-ea"/>
              <a:cs typeface="+mj-cs"/>
            </a:endParaRPr>
          </a:p>
          <a:p>
            <a:pPr marL="0" marR="0" lvl="0" indent="0" algn="ctr" fontAlgn="base">
              <a:lnSpc>
                <a:spcPct val="90000"/>
              </a:lnSpc>
              <a:spcBef>
                <a:spcPct val="0"/>
              </a:spcBef>
              <a:spcAft>
                <a:spcPts val="600"/>
              </a:spcAft>
              <a:buClrTx/>
              <a:buSzTx/>
              <a:tabLst/>
            </a:pPr>
            <a:endParaRPr kumimoji="0" lang="en-US" altLang="en-US" sz="4800" b="0" i="0" u="none" strike="noStrike" kern="1200" cap="none" normalizeH="0" baseline="0">
              <a:ln>
                <a:noFill/>
              </a:ln>
              <a:solidFill>
                <a:schemeClr val="bg1"/>
              </a:solidFill>
              <a:effectLst/>
              <a:latin typeface="+mj-lt"/>
              <a:ea typeface="+mj-ea"/>
              <a:cs typeface="+mj-cs"/>
            </a:endParaRPr>
          </a:p>
        </p:txBody>
      </p:sp>
      <p:pic>
        <p:nvPicPr>
          <p:cNvPr id="1025" name="Picture 3">
            <a:extLst>
              <a:ext uri="{FF2B5EF4-FFF2-40B4-BE49-F238E27FC236}">
                <a16:creationId xmlns:a16="http://schemas.microsoft.com/office/drawing/2014/main" id="{D52F63A6-BBEA-4ECF-9115-16BA7C0470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41273" y="2354018"/>
            <a:ext cx="914400" cy="152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8A571CD-4C5C-4F7D-BAE0-EBCE9DC384E0}"/>
              </a:ext>
            </a:extLst>
          </p:cNvPr>
          <p:cNvSpPr>
            <a:spLocks noChangeArrowheads="1"/>
          </p:cNvSpPr>
          <p:nvPr/>
        </p:nvSpPr>
        <p:spPr bwMode="auto">
          <a:xfrm>
            <a:off x="6268530" y="654226"/>
            <a:ext cx="5579532" cy="55334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UK: 14-16 Dowgate Hill, London ec4r 2su</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US: 60 Rumson rd, rumson, nj 07760</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Office: +44 (0) 203 -143 - 4178</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Mobile: +44 (0) 7540-117705</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Email:  </a:t>
            </a:r>
            <a:r>
              <a:rPr kumimoji="0" lang="en-US" altLang="en-US" sz="900" b="0" i="0" u="none" strike="noStrike" cap="none" normalizeH="0" baseline="0" bmk="_MailAutoSig">
                <a:ln>
                  <a:noFill/>
                </a:ln>
                <a:effectLst/>
                <a:hlinkClick r:id="rId3"/>
              </a:rPr>
              <a:t>james.rice@astorridge.com</a:t>
            </a:r>
            <a:endParaRPr kumimoji="0" lang="en-US" altLang="en-US" sz="900" b="0" i="0" u="none" strike="noStrike" cap="none" normalizeH="0" baseline="0" bmk="_MailAutoSig">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Website:  </a:t>
            </a:r>
            <a:r>
              <a:rPr kumimoji="0" lang="en-US" altLang="en-US" sz="900" b="0" i="0" u="none" strike="noStrike" cap="none" normalizeH="0" baseline="0" bmk="_MailAutoSig">
                <a:ln>
                  <a:noFill/>
                </a:ln>
                <a:effectLst/>
                <a:hlinkClick r:id="rId4"/>
              </a:rPr>
              <a:t>www.astorridge.com</a:t>
            </a:r>
            <a:endParaRPr kumimoji="0" lang="en-US" altLang="en-US" sz="900" b="0" i="0" u="none" strike="noStrike" cap="none" normalizeH="0" baseline="0" bmk="_MailAutoSig">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This marketing was prepared by James Rice, a consultant with Astor Ridge.  It is not appropriate to characterize this e-mail as independent investment research as referred to in MiFID and that it should be treated as a marketing communication even if it contains a trade recommendation. A history of marketing materials and research reports can be provided upon request in compliance with the European Commission’s Market Abuse Regulation.</a:t>
            </a:r>
            <a:r>
              <a:rPr kumimoji="0" lang="en-US" altLang="en-US" sz="900" b="1" i="0" u="none" strike="noStrike" cap="none" normalizeH="0" baseline="0" bmk="_MailAutoSig">
                <a:ln>
                  <a:noFill/>
                </a:ln>
                <a:effectLst/>
              </a:rPr>
              <a:t>  </a:t>
            </a:r>
            <a:r>
              <a:rPr kumimoji="0" lang="en-US" altLang="en-US" sz="900" b="0" i="0" u="none" strike="noStrike" cap="none" normalizeH="0" baseline="0" bmk="_MailAutoSig">
                <a:ln>
                  <a:noFill/>
                </a:ln>
                <a:effectLst/>
              </a:rPr>
              <a:t>Astor Ridge takes no proprietary trading risk, has no market making facilities, and has no position in any security we discuss in this e-mail.  The views in this e-mail are those of the author(s) and are subject to change, and Astor Ridge has no obligation to update its opinions or the information in this publication. If this e-mail contains opinions or recommendations, those opinions or recommendations reflect solely and exclusively those of the author, and such opinions were prepared independently of any other interests, including those of Astor Ridge and/or its affiliates. This publication does not constitute personal investment advice or take into account the individual financial circumstances or objectives of the those who receive it. The securities discussed herein may not be suitable for all investors. Astor Ridge recommends that investors independently evaluate each issuer, security or instrument discussed herein, and consult any independent advisors they believe necessary. The value of, and income from, any investment may fluctuate from day to day as a result of changes in relevant economic markets (including changes in market liquidity). The information herein is not intended to predict actual results, which may differ substantially from those reflected. Past performance is not necessarily indicative of future results.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You should not use or disclose to any other person the contents of this e-mail or its attachments (if any), nor take copies. This e-mail is not a representation or warranty and is not intended nor should it be taken to create any legal relations, contractual or otherwise. This e-mail and any files transmitted with it are confidential, may be legally privileged, and are for the sole use of the intended recipient. Copyright in this e-mail and any accompanying document created by Astor Ridge LLP is owned by Astor Ridge LLP.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Astor Ridge LLP is regulated by the Financial Conduct Authority (FCA):  Registration Number 579287</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Astor Ridge LLP is Registered in England and Wales with Companies House:  Registration Number OC372185</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Astor Ridge NA LLP is a member of FINRA/SIPC:  CRD Number 282626</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Astor Ridge NA LLP is a member of the National Futures Association (NFA):  Firm ID Number 0499303</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900" b="0" i="0" u="none" strike="noStrike" cap="none" normalizeH="0" baseline="0" bmk="_MailAutoSig">
                <a:ln>
                  <a:noFill/>
                </a:ln>
                <a:effectLst/>
              </a:rPr>
              <a:t>Astor Ridge NA LLP is Registered in England and Wales with Companies House:  Registration Number OC401796</a:t>
            </a:r>
            <a:endParaRPr kumimoji="0" lang="en-US" altLang="en-US" sz="9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900" b="0" i="0" u="none" strike="noStrike" cap="none" normalizeH="0" baseline="0">
              <a:ln>
                <a:noFill/>
              </a:ln>
              <a:effectLst/>
            </a:endParaRPr>
          </a:p>
        </p:txBody>
      </p:sp>
    </p:spTree>
    <p:extLst>
      <p:ext uri="{BB962C8B-B14F-4D97-AF65-F5344CB8AC3E}">
        <p14:creationId xmlns:p14="http://schemas.microsoft.com/office/powerpoint/2010/main" val="109266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90C5-B1A9-430F-8B51-98E0E0FA84EB}"/>
              </a:ext>
            </a:extLst>
          </p:cNvPr>
          <p:cNvSpPr>
            <a:spLocks noGrp="1"/>
          </p:cNvSpPr>
          <p:nvPr>
            <p:ph type="title"/>
          </p:nvPr>
        </p:nvSpPr>
        <p:spPr/>
        <p:txBody>
          <a:bodyPr/>
          <a:lstStyle/>
          <a:p>
            <a:r>
              <a:rPr lang="en-GB" dirty="0"/>
              <a:t>The week ahead: </a:t>
            </a:r>
          </a:p>
        </p:txBody>
      </p:sp>
      <p:sp>
        <p:nvSpPr>
          <p:cNvPr id="3" name="Content Placeholder 2">
            <a:extLst>
              <a:ext uri="{FF2B5EF4-FFF2-40B4-BE49-F238E27FC236}">
                <a16:creationId xmlns:a16="http://schemas.microsoft.com/office/drawing/2014/main" id="{AA6355E8-5636-4535-B2C3-058A1FFDFBA1}"/>
              </a:ext>
            </a:extLst>
          </p:cNvPr>
          <p:cNvSpPr>
            <a:spLocks noGrp="1"/>
          </p:cNvSpPr>
          <p:nvPr>
            <p:ph idx="1"/>
          </p:nvPr>
        </p:nvSpPr>
        <p:spPr/>
        <p:txBody>
          <a:bodyPr/>
          <a:lstStyle/>
          <a:p>
            <a:r>
              <a:rPr lang="en-GB" dirty="0"/>
              <a:t>Just some features that are worth looking out for in a volatile environment</a:t>
            </a:r>
          </a:p>
          <a:p>
            <a:endParaRPr lang="en-GB" dirty="0"/>
          </a:p>
          <a:p>
            <a:r>
              <a:rPr lang="en-GB" dirty="0"/>
              <a:t>Next two slides are 91 calendar days change vs the average</a:t>
            </a:r>
          </a:p>
          <a:p>
            <a:pPr lvl="1"/>
            <a:r>
              <a:rPr lang="en-GB" dirty="0"/>
              <a:t>On yield</a:t>
            </a:r>
          </a:p>
          <a:p>
            <a:pPr lvl="1"/>
            <a:r>
              <a:rPr lang="en-GB" dirty="0"/>
              <a:t>On swap</a:t>
            </a:r>
          </a:p>
          <a:p>
            <a:endParaRPr lang="en-GB" dirty="0"/>
          </a:p>
        </p:txBody>
      </p:sp>
    </p:spTree>
    <p:extLst>
      <p:ext uri="{BB962C8B-B14F-4D97-AF65-F5344CB8AC3E}">
        <p14:creationId xmlns:p14="http://schemas.microsoft.com/office/powerpoint/2010/main" val="1435855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5EA353-DE30-4229-97FA-62C3820C8E65}"/>
              </a:ext>
            </a:extLst>
          </p:cNvPr>
          <p:cNvPicPr>
            <a:picLocks noGrp="1" noChangeAspect="1"/>
          </p:cNvPicPr>
          <p:nvPr>
            <p:ph idx="1"/>
          </p:nvPr>
        </p:nvPicPr>
        <p:blipFill rotWithShape="1">
          <a:blip r:embed="rId2"/>
          <a:srcRect r="2223"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F56B4-C2BF-46F7-A371-11A21FFBB02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Yield Changes over the last 90 days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86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320E-B38E-43D2-AF75-DE81EFE9A74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156F468-47D1-47FE-8846-7A0511C8B51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8402C55-90F6-4F84-94F3-4792FD7E7A0B}"/>
              </a:ext>
            </a:extLst>
          </p:cNvPr>
          <p:cNvPicPr>
            <a:picLocks noChangeAspect="1"/>
          </p:cNvPicPr>
          <p:nvPr/>
        </p:nvPicPr>
        <p:blipFill>
          <a:blip r:embed="rId2"/>
          <a:stretch>
            <a:fillRect/>
          </a:stretch>
        </p:blipFill>
        <p:spPr>
          <a:xfrm>
            <a:off x="0" y="12755"/>
            <a:ext cx="12192000" cy="6832489"/>
          </a:xfrm>
          <a:prstGeom prst="rect">
            <a:avLst/>
          </a:prstGeom>
        </p:spPr>
      </p:pic>
    </p:spTree>
    <p:extLst>
      <p:ext uri="{BB962C8B-B14F-4D97-AF65-F5344CB8AC3E}">
        <p14:creationId xmlns:p14="http://schemas.microsoft.com/office/powerpoint/2010/main" val="76201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BE2F-DD58-4AED-9297-49654AAA9580}"/>
              </a:ext>
            </a:extLst>
          </p:cNvPr>
          <p:cNvSpPr>
            <a:spLocks noGrp="1"/>
          </p:cNvSpPr>
          <p:nvPr>
            <p:ph type="title"/>
          </p:nvPr>
        </p:nvSpPr>
        <p:spPr/>
        <p:txBody>
          <a:bodyPr>
            <a:normAutofit/>
          </a:bodyPr>
          <a:lstStyle/>
          <a:p>
            <a:r>
              <a:rPr lang="en-GB" sz="3600" dirty="0"/>
              <a:t>Italy: long back month IK CTD vs jul28 &amp; Dec31</a:t>
            </a:r>
          </a:p>
        </p:txBody>
      </p:sp>
      <p:sp>
        <p:nvSpPr>
          <p:cNvPr id="3" name="Content Placeholder 2">
            <a:extLst>
              <a:ext uri="{FF2B5EF4-FFF2-40B4-BE49-F238E27FC236}">
                <a16:creationId xmlns:a16="http://schemas.microsoft.com/office/drawing/2014/main" id="{3AFAC5CF-F9BA-4E2E-8822-7F27E0160FA0}"/>
              </a:ext>
            </a:extLst>
          </p:cNvPr>
          <p:cNvSpPr>
            <a:spLocks noGrp="1"/>
          </p:cNvSpPr>
          <p:nvPr>
            <p:ph idx="1"/>
          </p:nvPr>
        </p:nvSpPr>
        <p:spPr>
          <a:xfrm>
            <a:off x="838200" y="1825625"/>
            <a:ext cx="2533357" cy="4351338"/>
          </a:xfrm>
        </p:spPr>
        <p:txBody>
          <a:bodyPr>
            <a:normAutofit fontScale="85000" lnSpcReduction="20000"/>
          </a:bodyPr>
          <a:lstStyle/>
          <a:p>
            <a:r>
              <a:rPr lang="en-GB" sz="1800" b="1" i="0" u="none" strike="noStrike" dirty="0">
                <a:solidFill>
                  <a:srgbClr val="000000"/>
                </a:solidFill>
                <a:effectLst/>
                <a:latin typeface="Calibri" panose="020F0502020204030204" pitchFamily="34" charset="0"/>
              </a:rPr>
              <a:t>Btps…</a:t>
            </a:r>
          </a:p>
          <a:p>
            <a:r>
              <a:rPr lang="en-GB" sz="1800" b="1" dirty="0">
                <a:solidFill>
                  <a:srgbClr val="000000"/>
                </a:solidFill>
                <a:latin typeface="Calibri" panose="020F0502020204030204" pitchFamily="34" charset="0"/>
              </a:rPr>
              <a:t>-jul28 / +apr31 (or back months) / -dec31</a:t>
            </a:r>
          </a:p>
          <a:p>
            <a:r>
              <a:rPr lang="en-GB" sz="1800" b="1" dirty="0">
                <a:solidFill>
                  <a:srgbClr val="000000"/>
                </a:solidFill>
                <a:latin typeface="Calibri" panose="020F0502020204030204" pitchFamily="34" charset="0"/>
              </a:rPr>
              <a:t>Weighting: .4 / 2 / 1.6</a:t>
            </a:r>
          </a:p>
          <a:p>
            <a:r>
              <a:rPr lang="en-GB" sz="1800" b="1" dirty="0">
                <a:solidFill>
                  <a:srgbClr val="000000"/>
                </a:solidFill>
                <a:latin typeface="Calibri" panose="020F0502020204030204" pitchFamily="34" charset="0"/>
              </a:rPr>
              <a:t>Small entry here 20% (risk)</a:t>
            </a:r>
          </a:p>
          <a:p>
            <a:r>
              <a:rPr lang="en-GB" sz="1800" b="1" dirty="0">
                <a:solidFill>
                  <a:srgbClr val="000000"/>
                </a:solidFill>
                <a:latin typeface="Calibri" panose="020F0502020204030204" pitchFamily="34" charset="0"/>
              </a:rPr>
              <a:t>Target entry: +10.5bp (based on forwards)</a:t>
            </a:r>
          </a:p>
          <a:p>
            <a:r>
              <a:rPr lang="en-GB" sz="1800" b="1" dirty="0">
                <a:solidFill>
                  <a:srgbClr val="000000"/>
                </a:solidFill>
                <a:latin typeface="Calibri" panose="020F0502020204030204" pitchFamily="34" charset="0"/>
              </a:rPr>
              <a:t>Rationale: apr31 is an oversold back month CTD, low coupon bond that has been driven into the curve by credit selling and roll prep. On forwards at the higher </a:t>
            </a:r>
            <a:r>
              <a:rPr lang="en-GB" sz="1800" b="1" dirty="0" err="1">
                <a:solidFill>
                  <a:srgbClr val="000000"/>
                </a:solidFill>
                <a:latin typeface="Calibri" panose="020F0502020204030204" pitchFamily="34" charset="0"/>
              </a:rPr>
              <a:t>lvl</a:t>
            </a:r>
            <a:r>
              <a:rPr lang="en-GB" sz="1800" b="1" dirty="0">
                <a:solidFill>
                  <a:srgbClr val="000000"/>
                </a:solidFill>
                <a:latin typeface="Calibri" panose="020F0502020204030204" pitchFamily="34" charset="0"/>
              </a:rPr>
              <a:t> we see it as value</a:t>
            </a:r>
          </a:p>
          <a:p>
            <a:r>
              <a:rPr lang="en-GB" sz="1800" b="1" i="0" u="none" strike="noStrike" dirty="0">
                <a:solidFill>
                  <a:srgbClr val="000000"/>
                </a:solidFill>
                <a:effectLst/>
                <a:latin typeface="Calibri" panose="020F0502020204030204" pitchFamily="34" charset="0"/>
              </a:rPr>
              <a:t>200 * (yield[BTPS 0.9 04/01/31 Govt]-0.2*yield[BTPS 0.5 07/15/28 Govt]-0.8*yield[BTPS 0.95 12/01/31 Govt])</a:t>
            </a:r>
            <a:r>
              <a:rPr lang="en-GB" dirty="0"/>
              <a:t> </a:t>
            </a:r>
          </a:p>
        </p:txBody>
      </p:sp>
      <p:pic>
        <p:nvPicPr>
          <p:cNvPr id="5" name="Picture 4">
            <a:extLst>
              <a:ext uri="{FF2B5EF4-FFF2-40B4-BE49-F238E27FC236}">
                <a16:creationId xmlns:a16="http://schemas.microsoft.com/office/drawing/2014/main" id="{B66B74F5-C691-41CB-BEA5-8D0D1540B3B1}"/>
              </a:ext>
            </a:extLst>
          </p:cNvPr>
          <p:cNvPicPr>
            <a:picLocks noChangeAspect="1"/>
          </p:cNvPicPr>
          <p:nvPr/>
        </p:nvPicPr>
        <p:blipFill>
          <a:blip r:embed="rId2"/>
          <a:stretch>
            <a:fillRect/>
          </a:stretch>
        </p:blipFill>
        <p:spPr>
          <a:xfrm>
            <a:off x="4638822" y="2161003"/>
            <a:ext cx="6553200" cy="2686050"/>
          </a:xfrm>
          <a:prstGeom prst="rect">
            <a:avLst/>
          </a:prstGeom>
        </p:spPr>
      </p:pic>
    </p:spTree>
    <p:extLst>
      <p:ext uri="{BB962C8B-B14F-4D97-AF65-F5344CB8AC3E}">
        <p14:creationId xmlns:p14="http://schemas.microsoft.com/office/powerpoint/2010/main" val="31308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3FD9-E60C-453F-9BC9-281FBA3E34AA}"/>
              </a:ext>
            </a:extLst>
          </p:cNvPr>
          <p:cNvSpPr>
            <a:spLocks noGrp="1"/>
          </p:cNvSpPr>
          <p:nvPr>
            <p:ph type="title"/>
          </p:nvPr>
        </p:nvSpPr>
        <p:spPr/>
        <p:txBody>
          <a:bodyPr/>
          <a:lstStyle/>
          <a:p>
            <a:r>
              <a:rPr lang="en-GB" dirty="0"/>
              <a:t>Sell France 20y vs OATA &amp; 30y</a:t>
            </a:r>
          </a:p>
        </p:txBody>
      </p:sp>
      <p:sp>
        <p:nvSpPr>
          <p:cNvPr id="3" name="Content Placeholder 2">
            <a:extLst>
              <a:ext uri="{FF2B5EF4-FFF2-40B4-BE49-F238E27FC236}">
                <a16:creationId xmlns:a16="http://schemas.microsoft.com/office/drawing/2014/main" id="{8A43BC82-6178-4DFA-B792-DA8A43601468}"/>
              </a:ext>
            </a:extLst>
          </p:cNvPr>
          <p:cNvSpPr>
            <a:spLocks noGrp="1"/>
          </p:cNvSpPr>
          <p:nvPr>
            <p:ph idx="1"/>
          </p:nvPr>
        </p:nvSpPr>
        <p:spPr>
          <a:xfrm>
            <a:off x="838200" y="1825625"/>
            <a:ext cx="3241431" cy="4351338"/>
          </a:xfrm>
        </p:spPr>
        <p:txBody>
          <a:bodyPr>
            <a:normAutofit/>
          </a:bodyPr>
          <a:lstStyle/>
          <a:p>
            <a:r>
              <a:rPr lang="en-GB" sz="1400" dirty="0"/>
              <a:t>Generally we’re looking for short ends to bounce but see long ends as overly optimistic in the ability to contain inflation</a:t>
            </a:r>
          </a:p>
          <a:p>
            <a:r>
              <a:rPr lang="en-GB" sz="1400" dirty="0"/>
              <a:t>Therefore we want to fade the flattening and have steepeners – one nice fade is to sell 20y belly vs wings</a:t>
            </a:r>
          </a:p>
          <a:p>
            <a:r>
              <a:rPr lang="en-GB" sz="1400" dirty="0"/>
              <a:t>Graphs show using the old 30y – we prefer to use the newer </a:t>
            </a:r>
            <a:r>
              <a:rPr lang="en-GB" sz="1400" dirty="0" err="1"/>
              <a:t>frtr</a:t>
            </a:r>
            <a:r>
              <a:rPr lang="en-GB" sz="1400" dirty="0"/>
              <a:t> 53 for more value</a:t>
            </a:r>
            <a:br>
              <a:rPr lang="en-GB" sz="1400" dirty="0"/>
            </a:br>
            <a:endParaRPr lang="en-GB" sz="1400" dirty="0"/>
          </a:p>
          <a:p>
            <a:r>
              <a:rPr lang="en-GB" sz="1400" dirty="0"/>
              <a:t>Again, smalls here and decent @ &lt;2bp – expecting more curvature than history reveals</a:t>
            </a:r>
          </a:p>
          <a:p>
            <a:pPr marL="0" indent="0">
              <a:buNone/>
            </a:pPr>
            <a:r>
              <a:rPr lang="en-GB" sz="1400" dirty="0"/>
              <a:t>See graph vs Yields &amp; Vs swap</a:t>
            </a:r>
          </a:p>
          <a:p>
            <a:pPr marL="0" indent="0">
              <a:buNone/>
            </a:pPr>
            <a:r>
              <a:rPr lang="en-GB" sz="1400" dirty="0"/>
              <a:t>Also anomaly Frtr 40 into HC BGB 41 – for pro PEPP and Carry</a:t>
            </a:r>
          </a:p>
          <a:p>
            <a:pPr marL="0" indent="0">
              <a:buNone/>
            </a:pPr>
            <a:endParaRPr lang="en-GB" sz="1400" dirty="0"/>
          </a:p>
          <a:p>
            <a:endParaRPr lang="en-GB" sz="1400" dirty="0"/>
          </a:p>
        </p:txBody>
      </p:sp>
      <p:pic>
        <p:nvPicPr>
          <p:cNvPr id="7" name="Picture 6">
            <a:extLst>
              <a:ext uri="{FF2B5EF4-FFF2-40B4-BE49-F238E27FC236}">
                <a16:creationId xmlns:a16="http://schemas.microsoft.com/office/drawing/2014/main" id="{54C13928-97E6-43C2-AF48-275D97592FDD}"/>
              </a:ext>
            </a:extLst>
          </p:cNvPr>
          <p:cNvPicPr>
            <a:picLocks noChangeAspect="1"/>
          </p:cNvPicPr>
          <p:nvPr/>
        </p:nvPicPr>
        <p:blipFill>
          <a:blip r:embed="rId2"/>
          <a:stretch>
            <a:fillRect/>
          </a:stretch>
        </p:blipFill>
        <p:spPr>
          <a:xfrm>
            <a:off x="5947116" y="1472293"/>
            <a:ext cx="5616527" cy="2302123"/>
          </a:xfrm>
          <a:prstGeom prst="rect">
            <a:avLst/>
          </a:prstGeom>
        </p:spPr>
      </p:pic>
      <p:sp>
        <p:nvSpPr>
          <p:cNvPr id="8" name="TextBox 7">
            <a:extLst>
              <a:ext uri="{FF2B5EF4-FFF2-40B4-BE49-F238E27FC236}">
                <a16:creationId xmlns:a16="http://schemas.microsoft.com/office/drawing/2014/main" id="{8F26CA95-C528-4F19-83E4-BDE986D83D61}"/>
              </a:ext>
            </a:extLst>
          </p:cNvPr>
          <p:cNvSpPr txBox="1"/>
          <p:nvPr/>
        </p:nvSpPr>
        <p:spPr>
          <a:xfrm>
            <a:off x="5045612" y="2438688"/>
            <a:ext cx="970671" cy="369332"/>
          </a:xfrm>
          <a:prstGeom prst="rect">
            <a:avLst/>
          </a:prstGeom>
          <a:noFill/>
        </p:spPr>
        <p:txBody>
          <a:bodyPr wrap="square" rtlCol="0">
            <a:spAutoFit/>
          </a:bodyPr>
          <a:lstStyle/>
          <a:p>
            <a:r>
              <a:rPr lang="en-GB" dirty="0"/>
              <a:t>Vs yield</a:t>
            </a:r>
          </a:p>
        </p:txBody>
      </p:sp>
      <p:pic>
        <p:nvPicPr>
          <p:cNvPr id="10" name="Picture 9">
            <a:extLst>
              <a:ext uri="{FF2B5EF4-FFF2-40B4-BE49-F238E27FC236}">
                <a16:creationId xmlns:a16="http://schemas.microsoft.com/office/drawing/2014/main" id="{5C4DD7DB-0E03-4CF0-96A1-99F350FEF5B8}"/>
              </a:ext>
            </a:extLst>
          </p:cNvPr>
          <p:cNvPicPr>
            <a:picLocks noChangeAspect="1"/>
          </p:cNvPicPr>
          <p:nvPr/>
        </p:nvPicPr>
        <p:blipFill>
          <a:blip r:embed="rId3"/>
          <a:stretch>
            <a:fillRect/>
          </a:stretch>
        </p:blipFill>
        <p:spPr>
          <a:xfrm>
            <a:off x="5947116" y="4001294"/>
            <a:ext cx="5616527" cy="2302123"/>
          </a:xfrm>
          <a:prstGeom prst="rect">
            <a:avLst/>
          </a:prstGeom>
        </p:spPr>
      </p:pic>
      <p:sp>
        <p:nvSpPr>
          <p:cNvPr id="11" name="TextBox 10">
            <a:extLst>
              <a:ext uri="{FF2B5EF4-FFF2-40B4-BE49-F238E27FC236}">
                <a16:creationId xmlns:a16="http://schemas.microsoft.com/office/drawing/2014/main" id="{64C7CA81-87B7-47C8-AE45-35A1CA4EEFB0}"/>
              </a:ext>
            </a:extLst>
          </p:cNvPr>
          <p:cNvSpPr txBox="1"/>
          <p:nvPr/>
        </p:nvSpPr>
        <p:spPr>
          <a:xfrm>
            <a:off x="5043267" y="4783023"/>
            <a:ext cx="970671" cy="369332"/>
          </a:xfrm>
          <a:prstGeom prst="rect">
            <a:avLst/>
          </a:prstGeom>
          <a:noFill/>
        </p:spPr>
        <p:txBody>
          <a:bodyPr wrap="square" rtlCol="0">
            <a:spAutoFit/>
          </a:bodyPr>
          <a:lstStyle/>
          <a:p>
            <a:r>
              <a:rPr lang="en-GB" dirty="0"/>
              <a:t>Vs swap</a:t>
            </a:r>
          </a:p>
        </p:txBody>
      </p:sp>
      <p:pic>
        <p:nvPicPr>
          <p:cNvPr id="13" name="Picture 12">
            <a:extLst>
              <a:ext uri="{FF2B5EF4-FFF2-40B4-BE49-F238E27FC236}">
                <a16:creationId xmlns:a16="http://schemas.microsoft.com/office/drawing/2014/main" id="{85E9B8E4-5BC0-49D9-848F-399085E8243C}"/>
              </a:ext>
            </a:extLst>
          </p:cNvPr>
          <p:cNvPicPr>
            <a:picLocks noChangeAspect="1"/>
          </p:cNvPicPr>
          <p:nvPr/>
        </p:nvPicPr>
        <p:blipFill>
          <a:blip r:embed="rId4"/>
          <a:stretch>
            <a:fillRect/>
          </a:stretch>
        </p:blipFill>
        <p:spPr>
          <a:xfrm>
            <a:off x="1132888" y="5779693"/>
            <a:ext cx="3345328" cy="913011"/>
          </a:xfrm>
          <a:prstGeom prst="rect">
            <a:avLst/>
          </a:prstGeom>
        </p:spPr>
      </p:pic>
    </p:spTree>
    <p:extLst>
      <p:ext uri="{BB962C8B-B14F-4D97-AF65-F5344CB8AC3E}">
        <p14:creationId xmlns:p14="http://schemas.microsoft.com/office/powerpoint/2010/main" val="150870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5476-D29E-4818-8BF7-C17D69E897D9}"/>
              </a:ext>
            </a:extLst>
          </p:cNvPr>
          <p:cNvSpPr>
            <a:spLocks noGrp="1"/>
          </p:cNvSpPr>
          <p:nvPr>
            <p:ph type="title"/>
          </p:nvPr>
        </p:nvSpPr>
        <p:spPr/>
        <p:txBody>
          <a:bodyPr/>
          <a:lstStyle/>
          <a:p>
            <a:r>
              <a:rPr lang="en-GB" dirty="0"/>
              <a:t>Spain 10s50s flattener vs Italy 10s50s steepener</a:t>
            </a:r>
          </a:p>
        </p:txBody>
      </p:sp>
      <p:sp>
        <p:nvSpPr>
          <p:cNvPr id="3" name="Content Placeholder 2">
            <a:extLst>
              <a:ext uri="{FF2B5EF4-FFF2-40B4-BE49-F238E27FC236}">
                <a16:creationId xmlns:a16="http://schemas.microsoft.com/office/drawing/2014/main" id="{0136EBF4-F21B-4902-BC14-F4604CCEC0D2}"/>
              </a:ext>
            </a:extLst>
          </p:cNvPr>
          <p:cNvSpPr>
            <a:spLocks noGrp="1"/>
          </p:cNvSpPr>
          <p:nvPr>
            <p:ph idx="1"/>
          </p:nvPr>
        </p:nvSpPr>
        <p:spPr>
          <a:xfrm>
            <a:off x="838200" y="1825625"/>
            <a:ext cx="3180471" cy="4351338"/>
          </a:xfrm>
        </p:spPr>
        <p:txBody>
          <a:bodyPr>
            <a:normAutofit/>
          </a:bodyPr>
          <a:lstStyle/>
          <a:p>
            <a:r>
              <a:rPr lang="en-GB" sz="1600" dirty="0"/>
              <a:t>Call for bonds and details…</a:t>
            </a:r>
          </a:p>
          <a:p>
            <a:r>
              <a:rPr lang="en-GB" sz="1600" dirty="0"/>
              <a:t>30y20y </a:t>
            </a:r>
            <a:r>
              <a:rPr lang="en-GB" sz="1600" dirty="0" err="1"/>
              <a:t>spain</a:t>
            </a:r>
            <a:r>
              <a:rPr lang="en-GB" sz="1600" dirty="0"/>
              <a:t> almost flat to 30y20y Italy has flattened in the back end</a:t>
            </a:r>
          </a:p>
          <a:p>
            <a:r>
              <a:rPr lang="en-GB" sz="1600" dirty="0"/>
              <a:t>Yes it should flatten – but no forwards should go lower then issuers in a much better shape</a:t>
            </a:r>
          </a:p>
          <a:p>
            <a:r>
              <a:rPr lang="en-GB" sz="1600" dirty="0"/>
              <a:t>Our expression is the 10s50s box: Spain/Italy</a:t>
            </a:r>
          </a:p>
          <a:p>
            <a:endParaRPr lang="en-GB" sz="1600" dirty="0"/>
          </a:p>
          <a:p>
            <a:endParaRPr lang="en-GB" sz="1600" dirty="0"/>
          </a:p>
        </p:txBody>
      </p:sp>
      <p:pic>
        <p:nvPicPr>
          <p:cNvPr id="5" name="Picture 4">
            <a:extLst>
              <a:ext uri="{FF2B5EF4-FFF2-40B4-BE49-F238E27FC236}">
                <a16:creationId xmlns:a16="http://schemas.microsoft.com/office/drawing/2014/main" id="{AD7BBE07-8093-4532-8C42-F5DD813BA8DE}"/>
              </a:ext>
            </a:extLst>
          </p:cNvPr>
          <p:cNvPicPr>
            <a:picLocks noChangeAspect="1"/>
          </p:cNvPicPr>
          <p:nvPr/>
        </p:nvPicPr>
        <p:blipFill>
          <a:blip r:embed="rId2"/>
          <a:stretch>
            <a:fillRect/>
          </a:stretch>
        </p:blipFill>
        <p:spPr>
          <a:xfrm>
            <a:off x="5767754" y="1171260"/>
            <a:ext cx="6264435" cy="3927701"/>
          </a:xfrm>
          <a:prstGeom prst="rect">
            <a:avLst/>
          </a:prstGeom>
        </p:spPr>
      </p:pic>
      <p:pic>
        <p:nvPicPr>
          <p:cNvPr id="7" name="Picture 6">
            <a:extLst>
              <a:ext uri="{FF2B5EF4-FFF2-40B4-BE49-F238E27FC236}">
                <a16:creationId xmlns:a16="http://schemas.microsoft.com/office/drawing/2014/main" id="{83F2E62A-3134-4213-9A91-1FF5579F9CD2}"/>
              </a:ext>
            </a:extLst>
          </p:cNvPr>
          <p:cNvPicPr>
            <a:picLocks noChangeAspect="1"/>
          </p:cNvPicPr>
          <p:nvPr/>
        </p:nvPicPr>
        <p:blipFill>
          <a:blip r:embed="rId3"/>
          <a:stretch>
            <a:fillRect/>
          </a:stretch>
        </p:blipFill>
        <p:spPr>
          <a:xfrm>
            <a:off x="357553" y="4369631"/>
            <a:ext cx="5264369" cy="2157779"/>
          </a:xfrm>
          <a:prstGeom prst="rect">
            <a:avLst/>
          </a:prstGeom>
        </p:spPr>
      </p:pic>
    </p:spTree>
    <p:extLst>
      <p:ext uri="{BB962C8B-B14F-4D97-AF65-F5344CB8AC3E}">
        <p14:creationId xmlns:p14="http://schemas.microsoft.com/office/powerpoint/2010/main" val="1815109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08ED-9AE4-4211-9C6A-EEC1FB961280}"/>
              </a:ext>
            </a:extLst>
          </p:cNvPr>
          <p:cNvSpPr>
            <a:spLocks noGrp="1"/>
          </p:cNvSpPr>
          <p:nvPr>
            <p:ph type="title"/>
          </p:nvPr>
        </p:nvSpPr>
        <p:spPr/>
        <p:txBody>
          <a:bodyPr>
            <a:normAutofit fontScale="90000"/>
          </a:bodyPr>
          <a:lstStyle/>
          <a:p>
            <a:r>
              <a:rPr lang="en-GB" dirty="0"/>
              <a:t>Germany announces increased defence spending: German invoice spreads look vulnerable</a:t>
            </a:r>
          </a:p>
        </p:txBody>
      </p:sp>
      <p:sp>
        <p:nvSpPr>
          <p:cNvPr id="3" name="Content Placeholder 2">
            <a:extLst>
              <a:ext uri="{FF2B5EF4-FFF2-40B4-BE49-F238E27FC236}">
                <a16:creationId xmlns:a16="http://schemas.microsoft.com/office/drawing/2014/main" id="{FADADA30-1EC9-454A-AB41-34D20C26B546}"/>
              </a:ext>
            </a:extLst>
          </p:cNvPr>
          <p:cNvSpPr>
            <a:spLocks noGrp="1"/>
          </p:cNvSpPr>
          <p:nvPr>
            <p:ph idx="1"/>
          </p:nvPr>
        </p:nvSpPr>
        <p:spPr/>
        <p:txBody>
          <a:bodyPr/>
          <a:lstStyle/>
          <a:p>
            <a:pPr marL="0" indent="0">
              <a:buNone/>
            </a:pPr>
            <a:r>
              <a:rPr lang="en-GB" dirty="0"/>
              <a:t> Core and Semi Core invoice spreads widened</a:t>
            </a:r>
            <a:br>
              <a:rPr lang="en-GB" dirty="0"/>
            </a:br>
            <a:r>
              <a:rPr lang="en-GB" dirty="0"/>
              <a:t>Although regression may off lite to us about the future, certainly historically German invoice spreads look rich</a:t>
            </a:r>
          </a:p>
        </p:txBody>
      </p:sp>
      <p:pic>
        <p:nvPicPr>
          <p:cNvPr id="5" name="Picture 4">
            <a:extLst>
              <a:ext uri="{FF2B5EF4-FFF2-40B4-BE49-F238E27FC236}">
                <a16:creationId xmlns:a16="http://schemas.microsoft.com/office/drawing/2014/main" id="{7E93B8C3-EA4B-466D-9DB8-C9F72C69B356}"/>
              </a:ext>
            </a:extLst>
          </p:cNvPr>
          <p:cNvPicPr>
            <a:picLocks noChangeAspect="1"/>
          </p:cNvPicPr>
          <p:nvPr/>
        </p:nvPicPr>
        <p:blipFill>
          <a:blip r:embed="rId2"/>
          <a:stretch>
            <a:fillRect/>
          </a:stretch>
        </p:blipFill>
        <p:spPr>
          <a:xfrm>
            <a:off x="2494483" y="3527963"/>
            <a:ext cx="5353341" cy="2333333"/>
          </a:xfrm>
          <a:prstGeom prst="rect">
            <a:avLst/>
          </a:prstGeom>
        </p:spPr>
      </p:pic>
    </p:spTree>
    <p:extLst>
      <p:ext uri="{BB962C8B-B14F-4D97-AF65-F5344CB8AC3E}">
        <p14:creationId xmlns:p14="http://schemas.microsoft.com/office/powerpoint/2010/main" val="2318841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6B19-3D31-44B5-A782-537900BF2F01}"/>
              </a:ext>
            </a:extLst>
          </p:cNvPr>
          <p:cNvSpPr>
            <a:spLocks noGrp="1"/>
          </p:cNvSpPr>
          <p:nvPr>
            <p:ph type="title"/>
          </p:nvPr>
        </p:nvSpPr>
        <p:spPr/>
        <p:txBody>
          <a:bodyPr/>
          <a:lstStyle/>
          <a:p>
            <a:r>
              <a:rPr lang="en-GB" dirty="0"/>
              <a:t>Regressing French Invoice spreads vs Germany – France got to cheap levels </a:t>
            </a:r>
          </a:p>
        </p:txBody>
      </p:sp>
      <p:sp>
        <p:nvSpPr>
          <p:cNvPr id="3" name="Content Placeholder 2">
            <a:extLst>
              <a:ext uri="{FF2B5EF4-FFF2-40B4-BE49-F238E27FC236}">
                <a16:creationId xmlns:a16="http://schemas.microsoft.com/office/drawing/2014/main" id="{58581BFB-D35E-4CC3-ADDE-6E18B5CEAE27}"/>
              </a:ext>
            </a:extLst>
          </p:cNvPr>
          <p:cNvSpPr>
            <a:spLocks noGrp="1"/>
          </p:cNvSpPr>
          <p:nvPr>
            <p:ph idx="1"/>
          </p:nvPr>
        </p:nvSpPr>
        <p:spPr/>
        <p:txBody>
          <a:bodyPr/>
          <a:lstStyle/>
          <a:p>
            <a:r>
              <a:rPr lang="en-GB" dirty="0"/>
              <a:t>Long end French supply on Thursday may be a good chance to get French </a:t>
            </a:r>
            <a:r>
              <a:rPr lang="en-GB" dirty="0" err="1"/>
              <a:t>inv</a:t>
            </a:r>
            <a:r>
              <a:rPr lang="en-GB" dirty="0"/>
              <a:t> spreads vs Germany. On regression </a:t>
            </a:r>
            <a:br>
              <a:rPr lang="en-GB" dirty="0"/>
            </a:br>
            <a:r>
              <a:rPr lang="en-GB" dirty="0"/>
              <a:t>OATISPE – 60% RXAISPE = look for the highs again in this one up until Wednesday?</a:t>
            </a:r>
          </a:p>
        </p:txBody>
      </p:sp>
      <p:pic>
        <p:nvPicPr>
          <p:cNvPr id="5" name="Picture 4">
            <a:extLst>
              <a:ext uri="{FF2B5EF4-FFF2-40B4-BE49-F238E27FC236}">
                <a16:creationId xmlns:a16="http://schemas.microsoft.com/office/drawing/2014/main" id="{93AEC707-D1A4-4927-88AD-4C20D565D5DC}"/>
              </a:ext>
            </a:extLst>
          </p:cNvPr>
          <p:cNvPicPr>
            <a:picLocks noChangeAspect="1"/>
          </p:cNvPicPr>
          <p:nvPr/>
        </p:nvPicPr>
        <p:blipFill>
          <a:blip r:embed="rId2"/>
          <a:stretch>
            <a:fillRect/>
          </a:stretch>
        </p:blipFill>
        <p:spPr>
          <a:xfrm>
            <a:off x="1848446" y="3787775"/>
            <a:ext cx="8153400" cy="2705100"/>
          </a:xfrm>
          <a:prstGeom prst="rect">
            <a:avLst/>
          </a:prstGeom>
        </p:spPr>
      </p:pic>
    </p:spTree>
    <p:extLst>
      <p:ext uri="{BB962C8B-B14F-4D97-AF65-F5344CB8AC3E}">
        <p14:creationId xmlns:p14="http://schemas.microsoft.com/office/powerpoint/2010/main" val="1479919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45456</TotalTime>
  <Words>1628</Words>
  <Application>Microsoft Office PowerPoint</Application>
  <PresentationFormat>Widescreen</PresentationFormat>
  <Paragraphs>100</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Trade Radar  Thoughts </vt:lpstr>
      <vt:lpstr>The week ahead: </vt:lpstr>
      <vt:lpstr>Yield Changes over the last 90 days</vt:lpstr>
      <vt:lpstr>PowerPoint Presentation</vt:lpstr>
      <vt:lpstr>Italy: long back month IK CTD vs jul28 &amp; Dec31</vt:lpstr>
      <vt:lpstr>Sell France 20y vs OATA &amp; 30y</vt:lpstr>
      <vt:lpstr>Spain 10s50s flattener vs Italy 10s50s steepener</vt:lpstr>
      <vt:lpstr>Germany announces increased defence spending: German invoice spreads look vulnerable</vt:lpstr>
      <vt:lpstr>Regressing French Invoice spreads vs Germany – France got to cheap levels </vt:lpstr>
      <vt:lpstr>Some specific countries got too cheap to France – looking at those farthest from continental Europe: Ireland</vt:lpstr>
      <vt:lpstr>EU 4y supply on Monday: containment of spread risk just difficult in EU – requires even more leverage in wideners</vt:lpstr>
      <vt:lpstr>German Green August 30 tap Wednesday:</vt:lpstr>
      <vt:lpstr>Spain 42 on Thursday</vt:lpstr>
      <vt:lpstr>French Longs on Thursday</vt:lpstr>
      <vt:lpstr>UKT q25 supply on Wednesday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Radar</dc:title>
  <dc:creator>James Rice</dc:creator>
  <cp:lastModifiedBy>James Rice</cp:lastModifiedBy>
  <cp:revision>62</cp:revision>
  <dcterms:created xsi:type="dcterms:W3CDTF">2021-08-21T08:31:01Z</dcterms:created>
  <dcterms:modified xsi:type="dcterms:W3CDTF">2022-02-27T18:28:49Z</dcterms:modified>
</cp:coreProperties>
</file>