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97" r:id="rId4"/>
    <p:sldId id="290" r:id="rId5"/>
    <p:sldId id="260" r:id="rId6"/>
    <p:sldId id="261" r:id="rId7"/>
    <p:sldId id="263" r:id="rId8"/>
    <p:sldId id="264" r:id="rId9"/>
    <p:sldId id="265" r:id="rId10"/>
    <p:sldId id="295" r:id="rId11"/>
    <p:sldId id="317" r:id="rId12"/>
    <p:sldId id="267" r:id="rId13"/>
    <p:sldId id="318" r:id="rId14"/>
    <p:sldId id="269" r:id="rId15"/>
    <p:sldId id="319" r:id="rId16"/>
    <p:sldId id="271" r:id="rId17"/>
    <p:sldId id="294" r:id="rId18"/>
    <p:sldId id="293" r:id="rId19"/>
    <p:sldId id="303" r:id="rId20"/>
    <p:sldId id="277" r:id="rId21"/>
    <p:sldId id="309" r:id="rId22"/>
    <p:sldId id="304" r:id="rId23"/>
    <p:sldId id="279" r:id="rId24"/>
    <p:sldId id="311" r:id="rId25"/>
    <p:sldId id="314" r:id="rId26"/>
    <p:sldId id="306" r:id="rId27"/>
    <p:sldId id="308" r:id="rId28"/>
    <p:sldId id="313" r:id="rId29"/>
    <p:sldId id="316" r:id="rId30"/>
    <p:sldId id="315" r:id="rId31"/>
    <p:sldId id="28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4" d="100"/>
          <a:sy n="114" d="100"/>
        </p:scale>
        <p:origin x="150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266C1-1C46-41EF-A7C5-3B93A62C52F2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8A0E9-5D79-48C0-9B5F-C5851330E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013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8A0E9-5D79-48C0-9B5F-C5851330EE4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23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8A0E9-5D79-48C0-9B5F-C5851330EE4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491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16FC6-1282-47EF-B96E-2C9E3E8EBC6F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D5124-9762-475F-9ECA-C01F57FC2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368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16FC6-1282-47EF-B96E-2C9E3E8EBC6F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D5124-9762-475F-9ECA-C01F57FC2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53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16FC6-1282-47EF-B96E-2C9E3E8EBC6F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D5124-9762-475F-9ECA-C01F57FC2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950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16FC6-1282-47EF-B96E-2C9E3E8EBC6F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D5124-9762-475F-9ECA-C01F57FC2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4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16FC6-1282-47EF-B96E-2C9E3E8EBC6F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D5124-9762-475F-9ECA-C01F57FC2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02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16FC6-1282-47EF-B96E-2C9E3E8EBC6F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D5124-9762-475F-9ECA-C01F57FC2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47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16FC6-1282-47EF-B96E-2C9E3E8EBC6F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D5124-9762-475F-9ECA-C01F57FC2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743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16FC6-1282-47EF-B96E-2C9E3E8EBC6F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D5124-9762-475F-9ECA-C01F57FC2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441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16FC6-1282-47EF-B96E-2C9E3E8EBC6F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D5124-9762-475F-9ECA-C01F57FC2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708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16FC6-1282-47EF-B96E-2C9E3E8EBC6F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D5124-9762-475F-9ECA-C01F57FC2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044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16FC6-1282-47EF-B96E-2C9E3E8EBC6F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D5124-9762-475F-9ECA-C01F57FC2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204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16FC6-1282-47EF-B96E-2C9E3E8EBC6F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D5124-9762-475F-9ECA-C01F57FC2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19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FX UPDATE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786" y="1624012"/>
            <a:ext cx="8291264" cy="4525963"/>
          </a:xfrm>
        </p:spPr>
        <p:txBody>
          <a:bodyPr>
            <a:normAutofit fontScale="77500" lnSpcReduction="20000"/>
          </a:bodyPr>
          <a:lstStyle/>
          <a:p>
            <a:r>
              <a:rPr lang="en-GB" sz="2400" b="1" dirty="0">
                <a:solidFill>
                  <a:srgbClr val="00B0F0"/>
                </a:solidFill>
              </a:rPr>
              <a:t>FX UPDATE : The EURO has witnessed a DECENT correction but that should END in the next day or two. </a:t>
            </a:r>
          </a:p>
          <a:p>
            <a:endParaRPr lang="en-GB" sz="2400" b="1" dirty="0">
              <a:solidFill>
                <a:srgbClr val="00B0F0"/>
              </a:solidFill>
            </a:endParaRPr>
          </a:p>
          <a:p>
            <a:pPr marL="0" lvl="0" indent="0">
              <a:buNone/>
            </a:pPr>
            <a:r>
              <a:rPr lang="en-GB" sz="2200" b="1" dirty="0">
                <a:solidFill>
                  <a:srgbClr val="00B0F0"/>
                </a:solidFill>
              </a:rPr>
              <a:t>      ******EM now flagging itself up as a BUY versus the USD on MANY crosses, </a:t>
            </a:r>
          </a:p>
          <a:p>
            <a:pPr marL="0" lvl="0" indent="0">
              <a:buNone/>
            </a:pPr>
            <a:r>
              <a:rPr lang="en-GB" sz="2200" b="1" dirty="0">
                <a:solidFill>
                  <a:srgbClr val="00B0F0"/>
                </a:solidFill>
              </a:rPr>
              <a:t>                   page 17 onwards.*****     </a:t>
            </a:r>
          </a:p>
          <a:p>
            <a:pPr marL="0" lvl="0" indent="0">
              <a:buNone/>
            </a:pPr>
            <a:endParaRPr lang="en-GB" sz="2400" b="1" dirty="0">
              <a:solidFill>
                <a:srgbClr val="00B0F0"/>
              </a:solidFill>
            </a:endParaRPr>
          </a:p>
          <a:p>
            <a:r>
              <a:rPr lang="en-GB" sz="2400" b="1" dirty="0">
                <a:solidFill>
                  <a:srgbClr val="00B0F0"/>
                </a:solidFill>
              </a:rPr>
              <a:t>Positions : </a:t>
            </a:r>
          </a:p>
          <a:p>
            <a:r>
              <a:rPr lang="en-GB" sz="2400" b="1" dirty="0">
                <a:solidFill>
                  <a:srgbClr val="00B0F0"/>
                </a:solidFill>
              </a:rPr>
              <a:t>December 107.00 Puts  for 35.0 ticks </a:t>
            </a:r>
            <a:r>
              <a:rPr lang="en-GB" sz="2400" b="1" dirty="0">
                <a:solidFill>
                  <a:srgbClr val="FF0000"/>
                </a:solidFill>
              </a:rPr>
              <a:t>(Now 5.00/7.00).</a:t>
            </a:r>
          </a:p>
          <a:p>
            <a:r>
              <a:rPr lang="en-GB" sz="2400" b="1" dirty="0">
                <a:solidFill>
                  <a:srgbClr val="00B0F0"/>
                </a:solidFill>
              </a:rPr>
              <a:t>October     112.50 Puts for  17.0.         </a:t>
            </a:r>
            <a:r>
              <a:rPr lang="en-GB" sz="2400" b="1" dirty="0">
                <a:solidFill>
                  <a:srgbClr val="FF0000"/>
                </a:solidFill>
              </a:rPr>
              <a:t>(Now 5.00/7.00).</a:t>
            </a:r>
          </a:p>
          <a:p>
            <a:pPr lvl="0"/>
            <a:endParaRPr lang="en-GB" sz="2200" b="1" dirty="0">
              <a:solidFill>
                <a:srgbClr val="00B0F0"/>
              </a:solidFill>
            </a:endParaRPr>
          </a:p>
          <a:p>
            <a:pPr lvl="0"/>
            <a:r>
              <a:rPr lang="en-GB" sz="2200" b="1" dirty="0">
                <a:solidFill>
                  <a:srgbClr val="00B0F0"/>
                </a:solidFill>
              </a:rPr>
              <a:t>**POSITION CLOSED  SHORT DATED PUTS say EUR USD SEP 1.1400 Puts 21.0/22.0 Currently </a:t>
            </a:r>
            <a:r>
              <a:rPr lang="en-GB" sz="2200" b="1" dirty="0">
                <a:solidFill>
                  <a:srgbClr val="FF0000"/>
                </a:solidFill>
              </a:rPr>
              <a:t>(116.0/118.0) </a:t>
            </a:r>
            <a:r>
              <a:rPr lang="en-GB" sz="2200" b="1" dirty="0">
                <a:solidFill>
                  <a:srgbClr val="00B0F0"/>
                </a:solidFill>
              </a:rPr>
              <a:t>Ref Sep future 1.1361, take 50% profit on the position.</a:t>
            </a:r>
          </a:p>
          <a:p>
            <a:endParaRPr lang="en-GB" sz="2400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GB" sz="2400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rgbClr val="00B0F0"/>
                </a:solidFill>
              </a:rPr>
              <a:t>       AUD USD has hit and held solid retracement support.</a:t>
            </a:r>
          </a:p>
          <a:p>
            <a:endParaRPr lang="en-GB" sz="2400" b="1" dirty="0">
              <a:solidFill>
                <a:srgbClr val="00B0F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24A5-862B-4C6D-B777-73207D6063A4}" type="datetime1">
              <a:rPr lang="en-GB" smtClean="0"/>
              <a:t>28/08/2018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0178-552E-4FDD-8F6C-86E7FB7443DD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0832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Autofit/>
          </a:bodyPr>
          <a:lstStyle/>
          <a:p>
            <a:r>
              <a:rPr lang="en-GB" sz="1800" dirty="0"/>
              <a:t>Cable weekly : I do think CABLE is a BUY in its own right given the RSI, we need to shrug off the current correlation with the EURO. Back above the 61.8% ret 1.2810 a small long looks attractive.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3A198-814F-472A-9DD4-B48FDCA32C1F}" type="datetime1">
              <a:rPr lang="en-GB" smtClean="0"/>
              <a:t>28/08/2018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0178-552E-4FDD-8F6C-86E7FB7443DD}" type="slidenum">
              <a:rPr lang="en-GB" smtClean="0"/>
              <a:t>10</a:t>
            </a:fld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E0A3508-3B5E-4CA4-9835-5BD7BDF1B1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1340769"/>
            <a:ext cx="8928992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259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Autofit/>
          </a:bodyPr>
          <a:lstStyle/>
          <a:p>
            <a:r>
              <a:rPr lang="en-GB" sz="1800" dirty="0"/>
              <a:t>Cable daily : We have breached the channel and about to breach the </a:t>
            </a:r>
            <a:br>
              <a:rPr lang="en-GB" sz="1800" dirty="0"/>
            </a:br>
            <a:r>
              <a:rPr lang="en-GB" sz="1800" dirty="0"/>
              <a:t>1.2915 moving average-38.2% ret 1.2930. If we do breach this level then we MAY have a move higher independent of the EURO?!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3A198-814F-472A-9DD4-B48FDCA32C1F}" type="datetime1">
              <a:rPr lang="en-GB" smtClean="0"/>
              <a:t>28/08/2018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0178-552E-4FDD-8F6C-86E7FB7443DD}" type="slidenum">
              <a:rPr lang="en-GB" smtClean="0"/>
              <a:t>11</a:t>
            </a:fld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040FACD-D732-402B-9172-E314043CF1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340769"/>
            <a:ext cx="8856984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358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Autofit/>
          </a:bodyPr>
          <a:lstStyle/>
          <a:p>
            <a:r>
              <a:rPr lang="en-GB" sz="1800" dirty="0"/>
              <a:t>DXY monthly : We have dipped below the 50% ret 95.859 BUT holding the 50 day moving average 94.665 JUST. 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7B9C4-FBE9-4E9F-9C6E-06E112CBBC2A}" type="datetime1">
              <a:rPr lang="en-GB" smtClean="0"/>
              <a:t>28/08/2018</a:t>
            </a:fld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0178-552E-4FDD-8F6C-86E7FB7443DD}" type="slidenum">
              <a:rPr lang="en-GB" smtClean="0"/>
              <a:t>12</a:t>
            </a:fld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A139E7E-58B1-46AF-9827-48B8865EF1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340769"/>
            <a:ext cx="8856984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844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Autofit/>
          </a:bodyPr>
          <a:lstStyle/>
          <a:p>
            <a:r>
              <a:rPr lang="en-GB" sz="1800" dirty="0"/>
              <a:t>DXY monthly : We have dipped below the 95.020 moving average however support is looming in the 38.2% ret 94.20.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7B9C4-FBE9-4E9F-9C6E-06E112CBBC2A}" type="datetime1">
              <a:rPr lang="en-GB" smtClean="0"/>
              <a:t>28/08/2018</a:t>
            </a:fld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0178-552E-4FDD-8F6C-86E7FB7443DD}" type="slidenum">
              <a:rPr lang="en-GB" smtClean="0"/>
              <a:t>13</a:t>
            </a:fld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FDEE80-8EFA-46B8-AEE9-5B511A823C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340768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856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38138"/>
          </a:xfrm>
        </p:spPr>
        <p:txBody>
          <a:bodyPr>
            <a:noAutofit/>
          </a:bodyPr>
          <a:lstStyle/>
          <a:p>
            <a:r>
              <a:rPr lang="en-GB" sz="1800" dirty="0"/>
              <a:t>AUD USD monthly : We have taken time out at the 61.8% ret 0.7190 but should head LOWER this week!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CE3A-D93C-4672-9315-8B4D24776505}" type="datetime1">
              <a:rPr lang="en-GB" smtClean="0"/>
              <a:t>28/08/2018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0178-552E-4FDD-8F6C-86E7FB7443DD}" type="slidenum">
              <a:rPr lang="en-GB" smtClean="0"/>
              <a:t>14</a:t>
            </a:fld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465224B-D13A-47AA-8F02-768F10C43E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9512" y="1268760"/>
            <a:ext cx="8856984" cy="518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535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38138"/>
          </a:xfrm>
        </p:spPr>
        <p:txBody>
          <a:bodyPr>
            <a:noAutofit/>
          </a:bodyPr>
          <a:lstStyle/>
          <a:p>
            <a:r>
              <a:rPr lang="en-GB" sz="1800" dirty="0"/>
              <a:t>AUD USD monthly : A decent chance of a move lower given the VERY reliable 50 day moving average! A move sub the 61.8% ret 0.7328 will trigger BIGGER STOPS.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CE3A-D93C-4672-9315-8B4D24776505}" type="datetime1">
              <a:rPr lang="en-GB" smtClean="0"/>
              <a:t>28/08/2018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0178-552E-4FDD-8F6C-86E7FB7443DD}" type="slidenum">
              <a:rPr lang="en-GB" smtClean="0"/>
              <a:t>15</a:t>
            </a:fld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3FF64CF-D5F0-4930-8361-AC5A4B86D7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9512" y="1412776"/>
            <a:ext cx="8856984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95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Autofit/>
          </a:bodyPr>
          <a:lstStyle/>
          <a:p>
            <a:r>
              <a:rPr lang="en-GB" sz="1800" dirty="0"/>
              <a:t>USD CAD weekly : We have breached the 1.2980 100 period moving average BUT am not convinced we head much lower.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96196-6957-4E10-8F1D-A330AC339387}" type="datetime1">
              <a:rPr lang="en-GB" smtClean="0"/>
              <a:t>28/08/2018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0178-552E-4FDD-8F6C-86E7FB7443DD}" type="slidenum">
              <a:rPr lang="en-GB" smtClean="0"/>
              <a:t>16</a:t>
            </a:fld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5F7CAF0-9B2A-44BC-BA8C-4A25FE3AB9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417639"/>
            <a:ext cx="8856984" cy="503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270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922114"/>
          </a:xfrm>
        </p:spPr>
        <p:txBody>
          <a:bodyPr>
            <a:noAutofit/>
          </a:bodyPr>
          <a:lstStyle/>
          <a:p>
            <a:r>
              <a:rPr lang="en-GB" sz="1800" dirty="0"/>
              <a:t>USD MXN monthly : We have two MAJOR upside pierces and providing we maintain sub the </a:t>
            </a:r>
            <a:r>
              <a:rPr lang="en-GB" sz="1800" dirty="0" err="1"/>
              <a:t>bollinger</a:t>
            </a:r>
            <a:r>
              <a:rPr lang="en-GB" sz="1800" dirty="0"/>
              <a:t> average 19.23 all is very negative. This has always been a NEGATIVE chart BUT several bounces have made it hard to remain in a short.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4C9A-5819-4B9C-900E-C961A9474A66}" type="datetime1">
              <a:rPr lang="en-GB" smtClean="0"/>
              <a:t>28/08/2018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0178-552E-4FDD-8F6C-86E7FB7443DD}" type="slidenum">
              <a:rPr lang="en-GB" smtClean="0"/>
              <a:t>17</a:t>
            </a:fld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4CE2B9B-FABA-4F12-91DB-3C5BDAB06E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268760"/>
            <a:ext cx="8856984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80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922114"/>
          </a:xfrm>
        </p:spPr>
        <p:txBody>
          <a:bodyPr>
            <a:noAutofit/>
          </a:bodyPr>
          <a:lstStyle/>
          <a:p>
            <a:r>
              <a:rPr lang="en-GB" sz="1800" dirty="0"/>
              <a:t>USD MXN daily : The recent bounce has stalled at the 38.2% ret 19.2023, next target is a breach of the 23.6% ret 18.5327.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4C9A-5819-4B9C-900E-C961A9474A66}" type="datetime1">
              <a:rPr lang="en-GB" smtClean="0"/>
              <a:t>28/08/2018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0178-552E-4FDD-8F6C-86E7FB7443DD}" type="slidenum">
              <a:rPr lang="en-GB" smtClean="0"/>
              <a:t>18</a:t>
            </a:fld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29BDB54-4AE1-408D-BEBE-0EB0EA77CF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196752"/>
            <a:ext cx="8856984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162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922114"/>
          </a:xfrm>
        </p:spPr>
        <p:txBody>
          <a:bodyPr>
            <a:noAutofit/>
          </a:bodyPr>
          <a:lstStyle/>
          <a:p>
            <a:r>
              <a:rPr lang="en-GB" sz="1800" dirty="0"/>
              <a:t>MBONO 7.5 27’s : We have held the 138.2% ret 97.731 which is positive but there is an urgency to breach the 123.6% ret 100.006 to allow continuation. We seem to of lost ALL momentum.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4C9A-5819-4B9C-900E-C961A9474A66}" type="datetime1">
              <a:rPr lang="en-GB" smtClean="0"/>
              <a:t>28/08/2018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0178-552E-4FDD-8F6C-86E7FB7443DD}" type="slidenum">
              <a:rPr lang="en-GB" smtClean="0"/>
              <a:t>19</a:t>
            </a:fld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F81B278-CADD-4AA4-8B93-554BA4C7E1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1124744"/>
            <a:ext cx="8928992" cy="532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654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46646"/>
            <a:ext cx="8605464" cy="1143000"/>
          </a:xfrm>
        </p:spPr>
        <p:txBody>
          <a:bodyPr>
            <a:noAutofit/>
          </a:bodyPr>
          <a:lstStyle/>
          <a:p>
            <a:r>
              <a:rPr lang="en-GB" sz="1800" dirty="0"/>
              <a:t>EUR USD quarterly : The recovery in recent weeks has been significant BUT should stall within the next day or two.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F2352-C31E-4727-9621-726E02FFBA6D}" type="datetime1">
              <a:rPr lang="en-GB" smtClean="0"/>
              <a:t>28/08/2018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0178-552E-4FDD-8F6C-86E7FB7443DD}" type="slidenum">
              <a:rPr lang="en-GB" smtClean="0"/>
              <a:t>2</a:t>
            </a:fld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A1B52E3-9C8D-4A00-97B1-76CD617387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1489646"/>
            <a:ext cx="8856984" cy="496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689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994122"/>
          </a:xfrm>
        </p:spPr>
        <p:txBody>
          <a:bodyPr>
            <a:noAutofit/>
          </a:bodyPr>
          <a:lstStyle/>
          <a:p>
            <a:r>
              <a:rPr lang="en-GB" sz="1800" dirty="0"/>
              <a:t>USD BRL weekly : We have popped the range despite the RSI, a struggle either way here.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5924-B3E0-41D1-8308-1F87122C543D}" type="datetime1">
              <a:rPr lang="en-GB" smtClean="0"/>
              <a:t>28/08/2018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0178-552E-4FDD-8F6C-86E7FB7443DD}" type="slidenum">
              <a:rPr lang="en-GB" smtClean="0"/>
              <a:t>20</a:t>
            </a:fld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0D1B7E4-D010-439B-A276-B55E9CE528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340768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350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994122"/>
          </a:xfrm>
        </p:spPr>
        <p:txBody>
          <a:bodyPr>
            <a:noAutofit/>
          </a:bodyPr>
          <a:lstStyle/>
          <a:p>
            <a:r>
              <a:rPr lang="en-GB" sz="1800" dirty="0"/>
              <a:t>USD BRL daily : The RSI is obviously high AGAIN and would fade the cross with a 4.170 stop.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5924-B3E0-41D1-8308-1F87122C543D}" type="datetime1">
              <a:rPr lang="en-GB" smtClean="0"/>
              <a:t>28/08/2018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0178-552E-4FDD-8F6C-86E7FB7443DD}" type="slidenum">
              <a:rPr lang="en-GB" smtClean="0"/>
              <a:t>21</a:t>
            </a:fld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E7794D4-93DF-486D-83C0-37AAC7BECF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268760"/>
            <a:ext cx="8784976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1614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13475"/>
            <a:ext cx="8784976" cy="962530"/>
          </a:xfrm>
        </p:spPr>
        <p:txBody>
          <a:bodyPr>
            <a:noAutofit/>
          </a:bodyPr>
          <a:lstStyle/>
          <a:p>
            <a:r>
              <a:rPr lang="en-GB" sz="1800" dirty="0"/>
              <a:t>GTBRL10Y daily : The yield has topped again against the 12.426 previous high so should head lower now. I think this is confirmation to OWN more bonds.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5924-B3E0-41D1-8308-1F87122C543D}" type="datetime1">
              <a:rPr lang="en-GB" smtClean="0"/>
              <a:t>28/08/2018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0178-552E-4FDD-8F6C-86E7FB7443DD}" type="slidenum">
              <a:rPr lang="en-GB" smtClean="0"/>
              <a:t>22</a:t>
            </a:fld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2B28484-0BE0-4A3B-AC35-D72905CF5B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1340769"/>
            <a:ext cx="8928992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183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Autofit/>
          </a:bodyPr>
          <a:lstStyle/>
          <a:p>
            <a:r>
              <a:rPr lang="en-GB" sz="1800" dirty="0"/>
              <a:t>USD TRY monthly : We could have a TOP! The latest upside pierce is VERY dramatic and the RSI obvious so LOWER WE GO.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4C9CE-1FA6-4B53-9AEB-822368F84652}" type="datetime1">
              <a:rPr lang="en-GB" smtClean="0"/>
              <a:t>28/08/2018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0178-552E-4FDD-8F6C-86E7FB7443DD}" type="slidenum">
              <a:rPr lang="en-GB" smtClean="0"/>
              <a:t>23</a:t>
            </a:fld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313A29-B3C7-43CF-B03E-CE896533EA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268761"/>
            <a:ext cx="8856984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686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Autofit/>
          </a:bodyPr>
          <a:lstStyle/>
          <a:p>
            <a:r>
              <a:rPr lang="en-GB" sz="1800" dirty="0"/>
              <a:t>USD TRY weekly : Last weeks range and top could now be signalling a move lower for this cross.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4C9CE-1FA6-4B53-9AEB-822368F84652}" type="datetime1">
              <a:rPr lang="en-GB" smtClean="0"/>
              <a:t>28/08/2018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0178-552E-4FDD-8F6C-86E7FB7443DD}" type="slidenum">
              <a:rPr lang="en-GB" smtClean="0"/>
              <a:t>24</a:t>
            </a:fld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EA2C33-99CB-48BA-9805-92099A921A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340769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3170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Autofit/>
          </a:bodyPr>
          <a:lstStyle/>
          <a:p>
            <a:r>
              <a:rPr lang="en-GB" sz="1800" dirty="0"/>
              <a:t>USD ZAR weekly : This has definitely developed a nasty upside pierce and that is complimented by an over bought RSI. We should stall, sub the 38.2% ret 13.9561 will provide confirmation of further acceleration.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4C9CE-1FA6-4B53-9AEB-822368F84652}" type="datetime1">
              <a:rPr lang="en-GB" smtClean="0"/>
              <a:t>28/08/2018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0178-552E-4FDD-8F6C-86E7FB7443DD}" type="slidenum">
              <a:rPr lang="en-GB" smtClean="0"/>
              <a:t>25</a:t>
            </a:fld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A0B926-E55E-47D3-AED4-43E86A9891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1417639"/>
            <a:ext cx="8856984" cy="503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045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673" y="260648"/>
            <a:ext cx="8435280" cy="1143000"/>
          </a:xfrm>
        </p:spPr>
        <p:txBody>
          <a:bodyPr>
            <a:noAutofit/>
          </a:bodyPr>
          <a:lstStyle/>
          <a:p>
            <a:r>
              <a:rPr lang="en-GB" sz="1800" dirty="0"/>
              <a:t>USD ZAR daily  : We failed nicely at the 61.8% ret 15.4866 and remaining sub</a:t>
            </a:r>
            <a:br>
              <a:rPr lang="en-GB" sz="1800" dirty="0"/>
            </a:br>
            <a:r>
              <a:rPr lang="en-GB" sz="1800" dirty="0"/>
              <a:t> the 38.2% ret 13.9561 will signal a major reversal LOWER.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4C9CE-1FA6-4B53-9AEB-822368F84652}" type="datetime1">
              <a:rPr lang="en-GB" smtClean="0"/>
              <a:t>28/08/2018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0178-552E-4FDD-8F6C-86E7FB7443DD}" type="slidenum">
              <a:rPr lang="en-GB" smtClean="0"/>
              <a:t>26</a:t>
            </a:fld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225B52-7425-46C5-83B6-26A5C1C47F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403648"/>
            <a:ext cx="8856984" cy="504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7626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Autofit/>
          </a:bodyPr>
          <a:lstStyle/>
          <a:p>
            <a:r>
              <a:rPr lang="en-GB" sz="1800" dirty="0"/>
              <a:t>SAGB 26’s weekly : The bond is HOLDING but struggling with momentum despite holding the 50% ret 107.927. Above the 38.2% ret 109.979 should reignite interest.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4C9CE-1FA6-4B53-9AEB-822368F84652}" type="datetime1">
              <a:rPr lang="en-GB" smtClean="0"/>
              <a:t>28/08/2018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0178-552E-4FDD-8F6C-86E7FB7443DD}" type="slidenum">
              <a:rPr lang="en-GB" smtClean="0"/>
              <a:t>27</a:t>
            </a:fld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43C23D-7939-4A3E-B9F8-F2DFA0BAE3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417639"/>
            <a:ext cx="8712968" cy="503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456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Autofit/>
          </a:bodyPr>
          <a:lstStyle/>
          <a:p>
            <a:r>
              <a:rPr lang="en-GB" sz="1800" dirty="0"/>
              <a:t>USD RUB weekly  : A sizeable bounce and the RSI now matches that of early 2016.</a:t>
            </a:r>
            <a:br>
              <a:rPr lang="en-GB" sz="1800" dirty="0"/>
            </a:br>
            <a:r>
              <a:rPr lang="en-GB" sz="1800" dirty="0"/>
              <a:t> This is now worth fading given the 38.2% ret 67.170 breach.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4C9CE-1FA6-4B53-9AEB-822368F84652}" type="datetime1">
              <a:rPr lang="en-GB" smtClean="0"/>
              <a:t>28/08/2018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0178-552E-4FDD-8F6C-86E7FB7443DD}" type="slidenum">
              <a:rPr lang="en-GB" smtClean="0"/>
              <a:t>28</a:t>
            </a:fld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F712AE-6100-4C40-911F-DC45453295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417639"/>
            <a:ext cx="8856984" cy="503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112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Autofit/>
          </a:bodyPr>
          <a:lstStyle/>
          <a:p>
            <a:r>
              <a:rPr lang="en-GB" sz="1800" dirty="0"/>
              <a:t>USD RUB daily  : The daily RSI is SHY of the recent highs so any stop needs to be tight.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4C9CE-1FA6-4B53-9AEB-822368F84652}" type="datetime1">
              <a:rPr lang="en-GB" smtClean="0"/>
              <a:t>28/08/2018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0178-552E-4FDD-8F6C-86E7FB7443DD}" type="slidenum">
              <a:rPr lang="en-GB" smtClean="0"/>
              <a:t>29</a:t>
            </a:fld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B43CAC-DFDE-4298-91EA-900DD9FD11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1340768"/>
            <a:ext cx="8856984" cy="50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345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Autofit/>
          </a:bodyPr>
          <a:lstStyle/>
          <a:p>
            <a:r>
              <a:rPr lang="en-GB" sz="1800" dirty="0"/>
              <a:t>EUR USD monthly : We have found support just shy of the 50% ret 1.1246. Hopefully we fail over the next day or two and close the month sub this level.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F2352-C31E-4727-9621-726E02FFBA6D}" type="datetime1">
              <a:rPr lang="en-GB" smtClean="0"/>
              <a:t>28/08/2018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0178-552E-4FDD-8F6C-86E7FB7443DD}" type="slidenum">
              <a:rPr lang="en-GB" smtClean="0"/>
              <a:t>3</a:t>
            </a:fld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210ED30-246B-40DD-9EB2-04F2BE3219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172" y="1489952"/>
            <a:ext cx="8784976" cy="503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0456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Autofit/>
          </a:bodyPr>
          <a:lstStyle/>
          <a:p>
            <a:r>
              <a:rPr lang="en-GB" sz="1800" dirty="0"/>
              <a:t>RUSSIA 47’s daily  : The bond is HOLDING and a breach of the 138.2% ret 94.962 will help.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4C9CE-1FA6-4B53-9AEB-822368F84652}" type="datetime1">
              <a:rPr lang="en-GB" smtClean="0"/>
              <a:t>28/08/2018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0178-552E-4FDD-8F6C-86E7FB7443DD}" type="slidenum">
              <a:rPr lang="en-GB" smtClean="0"/>
              <a:t>30</a:t>
            </a:fld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8074112-43AD-44DF-890A-C59666F540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1268760"/>
            <a:ext cx="8856984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426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Autofit/>
          </a:bodyPr>
          <a:lstStyle/>
          <a:p>
            <a:endParaRPr lang="en-GB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6ED6-8A4C-4972-ADE1-C74672B16B1A}" type="datetime1">
              <a:rPr lang="en-GB" smtClean="0"/>
              <a:t>28/08/2018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0178-552E-4FDD-8F6C-86E7FB7443DD}" type="slidenum">
              <a:rPr lang="en-GB" smtClean="0"/>
              <a:t>31</a:t>
            </a:fld>
            <a:endParaRPr lang="en-GB" dirty="0"/>
          </a:p>
        </p:txBody>
      </p:sp>
      <p:pic>
        <p:nvPicPr>
          <p:cNvPr id="28873" name="Picture 2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568952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7126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Autofit/>
          </a:bodyPr>
          <a:lstStyle/>
          <a:p>
            <a:r>
              <a:rPr lang="en-GB" sz="1800" dirty="0"/>
              <a:t>EUR USD weekly : This is the FLY IN THE OINTMENT, a mildly bullish chart so contradicts the CALL to ADD. The bounce is now testing major resistance at the 38.2% ret 1.1709.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F2352-C31E-4727-9621-726E02FFBA6D}" type="datetime1">
              <a:rPr lang="en-GB" smtClean="0"/>
              <a:t>28/08/2018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0178-552E-4FDD-8F6C-86E7FB7443DD}" type="slidenum">
              <a:rPr lang="en-GB" smtClean="0"/>
              <a:t>4</a:t>
            </a:fld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6F347F-3606-4AF6-A24A-B35D6EB643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340768"/>
            <a:ext cx="8784976" cy="501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690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73096"/>
            <a:ext cx="8507288" cy="1044541"/>
          </a:xfrm>
        </p:spPr>
        <p:txBody>
          <a:bodyPr>
            <a:noAutofit/>
          </a:bodyPr>
          <a:lstStyle/>
          <a:p>
            <a:r>
              <a:rPr lang="en-GB" sz="1800" dirty="0"/>
              <a:t>EUR USD daily : We are now producing a LOFTY RSI SHY of the 38.2% ret 1.1780.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26D8B-C197-4634-82CF-C1787447D337}" type="datetime1">
              <a:rPr lang="en-GB" smtClean="0"/>
              <a:t>28/08/2018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0178-552E-4FDD-8F6C-86E7FB7443DD}" type="slidenum">
              <a:rPr lang="en-GB" smtClean="0"/>
              <a:t>5</a:t>
            </a:fld>
            <a:endParaRPr lang="en-GB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186A7C4-11D0-4E07-9A2F-CAFA1BF60A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417637"/>
            <a:ext cx="8784976" cy="506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18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994122"/>
          </a:xfrm>
        </p:spPr>
        <p:txBody>
          <a:bodyPr>
            <a:noAutofit/>
          </a:bodyPr>
          <a:lstStyle/>
          <a:p>
            <a:r>
              <a:rPr lang="en-GB" sz="1800" dirty="0"/>
              <a:t>EUR GBP  quarterly : This remains one of the MOST NEGATIVE formations I have seen. </a:t>
            </a:r>
            <a:br>
              <a:rPr lang="en-GB" sz="1800" dirty="0"/>
            </a:br>
            <a:r>
              <a:rPr lang="en-GB" sz="1800" dirty="0"/>
              <a:t>I still maintain this will be a nice SELL EUR-BUY GBP Brexit trade but the timing isn’t right yet.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34A9D-39B1-4923-91EA-3A7F90522E85}" type="datetime1">
              <a:rPr lang="en-GB" smtClean="0"/>
              <a:t>28/08/2018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0178-552E-4FDD-8F6C-86E7FB7443DD}" type="slidenum">
              <a:rPr lang="en-GB" smtClean="0"/>
              <a:t>6</a:t>
            </a:fld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97618B9-7626-4810-BCCE-2706D59C6E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340769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829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Autofit/>
          </a:bodyPr>
          <a:lstStyle/>
          <a:p>
            <a:r>
              <a:rPr lang="en-GB" sz="1800" dirty="0"/>
              <a:t>USD JPY quarterly : A very limited set of neutral ranges. Not one to focus on.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A5FEC-ACCC-46B6-BB9D-0070AEAD58D6}" type="datetime1">
              <a:rPr lang="en-GB" smtClean="0"/>
              <a:t>28/08/2018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0178-552E-4FDD-8F6C-86E7FB7443DD}" type="slidenum">
              <a:rPr lang="en-GB" smtClean="0"/>
              <a:t>7</a:t>
            </a:fld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BC4FACA-762F-4583-90D4-5882366D9F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268760"/>
            <a:ext cx="8784976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301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Autofit/>
          </a:bodyPr>
          <a:lstStyle/>
          <a:p>
            <a:r>
              <a:rPr lang="en-GB" sz="1800" dirty="0"/>
              <a:t>USD JPY weekly : We are grinding lower but MOMENTUM the biggest issue with this cross.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7754-DE8A-4F4D-B8BF-55570082C963}" type="datetime1">
              <a:rPr lang="en-GB" smtClean="0"/>
              <a:t>28/08/2018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0178-552E-4FDD-8F6C-86E7FB7443DD}" type="slidenum">
              <a:rPr lang="en-GB" smtClean="0"/>
              <a:t>8</a:t>
            </a:fld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5B18C65-C69E-4177-8800-A67201EEF7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196753"/>
            <a:ext cx="8784976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534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Autofit/>
          </a:bodyPr>
          <a:lstStyle/>
          <a:p>
            <a:r>
              <a:rPr lang="en-GB" sz="1800" dirty="0"/>
              <a:t>Cable Quarterly : This quarters </a:t>
            </a:r>
            <a:r>
              <a:rPr lang="en-GB" sz="1800" dirty="0" err="1"/>
              <a:t>bollinger</a:t>
            </a:r>
            <a:r>
              <a:rPr lang="en-GB" sz="1800" dirty="0"/>
              <a:t> bands have formulated the range nicely so more focus on shorter dated charts for the next move.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3A198-814F-472A-9DD4-B48FDCA32C1F}" type="datetime1">
              <a:rPr lang="en-GB" smtClean="0"/>
              <a:t>28/08/2018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0178-552E-4FDD-8F6C-86E7FB7443DD}" type="slidenum">
              <a:rPr lang="en-GB" smtClean="0"/>
              <a:t>9</a:t>
            </a:fld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FCABC88-C6F3-46E4-A770-9710DE2E15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508" y="1449097"/>
            <a:ext cx="8856984" cy="503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717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11936</TotalTime>
  <Words>904</Words>
  <Application>Microsoft Office PowerPoint</Application>
  <PresentationFormat>On-screen Show (4:3)</PresentationFormat>
  <Paragraphs>107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Calibri</vt:lpstr>
      <vt:lpstr>Office Theme</vt:lpstr>
      <vt:lpstr>FX UPDATE</vt:lpstr>
      <vt:lpstr>EUR USD quarterly : The recovery in recent weeks has been significant BUT should stall within the next day or two.</vt:lpstr>
      <vt:lpstr>EUR USD monthly : We have found support just shy of the 50% ret 1.1246. Hopefully we fail over the next day or two and close the month sub this level.</vt:lpstr>
      <vt:lpstr>EUR USD weekly : This is the FLY IN THE OINTMENT, a mildly bullish chart so contradicts the CALL to ADD. The bounce is now testing major resistance at the 38.2% ret 1.1709.</vt:lpstr>
      <vt:lpstr>EUR USD daily : We are now producing a LOFTY RSI SHY of the 38.2% ret 1.1780.</vt:lpstr>
      <vt:lpstr>EUR GBP  quarterly : This remains one of the MOST NEGATIVE formations I have seen.  I still maintain this will be a nice SELL EUR-BUY GBP Brexit trade but the timing isn’t right yet.</vt:lpstr>
      <vt:lpstr>USD JPY quarterly : A very limited set of neutral ranges. Not one to focus on. </vt:lpstr>
      <vt:lpstr>USD JPY weekly : We are grinding lower but MOMENTUM the biggest issue with this cross.</vt:lpstr>
      <vt:lpstr>Cable Quarterly : This quarters bollinger bands have formulated the range nicely so more focus on shorter dated charts for the next move.</vt:lpstr>
      <vt:lpstr>Cable weekly : I do think CABLE is a BUY in its own right given the RSI, we need to shrug off the current correlation with the EURO. Back above the 61.8% ret 1.2810 a small long looks attractive.</vt:lpstr>
      <vt:lpstr>Cable daily : We have breached the channel and about to breach the  1.2915 moving average-38.2% ret 1.2930. If we do breach this level then we MAY have a move higher independent of the EURO?!</vt:lpstr>
      <vt:lpstr>DXY monthly : We have dipped below the 50% ret 95.859 BUT holding the 50 day moving average 94.665 JUST. </vt:lpstr>
      <vt:lpstr>DXY monthly : We have dipped below the 95.020 moving average however support is looming in the 38.2% ret 94.20.</vt:lpstr>
      <vt:lpstr>AUD USD monthly : We have taken time out at the 61.8% ret 0.7190 but should head LOWER this week!</vt:lpstr>
      <vt:lpstr>AUD USD monthly : A decent chance of a move lower given the VERY reliable 50 day moving average! A move sub the 61.8% ret 0.7328 will trigger BIGGER STOPS.</vt:lpstr>
      <vt:lpstr>USD CAD weekly : We have breached the 1.2980 100 period moving average BUT am not convinced we head much lower.</vt:lpstr>
      <vt:lpstr>USD MXN monthly : We have two MAJOR upside pierces and providing we maintain sub the bollinger average 19.23 all is very negative. This has always been a NEGATIVE chart BUT several bounces have made it hard to remain in a short.</vt:lpstr>
      <vt:lpstr>USD MXN daily : The recent bounce has stalled at the 38.2% ret 19.2023, next target is a breach of the 23.6% ret 18.5327.</vt:lpstr>
      <vt:lpstr>MBONO 7.5 27’s : We have held the 138.2% ret 97.731 which is positive but there is an urgency to breach the 123.6% ret 100.006 to allow continuation. We seem to of lost ALL momentum.</vt:lpstr>
      <vt:lpstr>USD BRL weekly : We have popped the range despite the RSI, a struggle either way here.</vt:lpstr>
      <vt:lpstr>USD BRL daily : The RSI is obviously high AGAIN and would fade the cross with a 4.170 stop.</vt:lpstr>
      <vt:lpstr>GTBRL10Y daily : The yield has topped again against the 12.426 previous high so should head lower now. I think this is confirmation to OWN more bonds.</vt:lpstr>
      <vt:lpstr>USD TRY monthly : We could have a TOP! The latest upside pierce is VERY dramatic and the RSI obvious so LOWER WE GO.</vt:lpstr>
      <vt:lpstr>USD TRY weekly : Last weeks range and top could now be signalling a move lower for this cross. </vt:lpstr>
      <vt:lpstr>USD ZAR weekly : This has definitely developed a nasty upside pierce and that is complimented by an over bought RSI. We should stall, sub the 38.2% ret 13.9561 will provide confirmation of further acceleration.</vt:lpstr>
      <vt:lpstr>USD ZAR daily  : We failed nicely at the 61.8% ret 15.4866 and remaining sub  the 38.2% ret 13.9561 will signal a major reversal LOWER.</vt:lpstr>
      <vt:lpstr>SAGB 26’s weekly : The bond is HOLDING but struggling with momentum despite holding the 50% ret 107.927. Above the 38.2% ret 109.979 should reignite interest.</vt:lpstr>
      <vt:lpstr>USD RUB weekly  : A sizeable bounce and the RSI now matches that of early 2016.  This is now worth fading given the 38.2% ret 67.170 breach.</vt:lpstr>
      <vt:lpstr>USD RUB daily  : The daily RSI is SHY of the recent highs so any stop needs to be tight.</vt:lpstr>
      <vt:lpstr>RUSSIA 47’s daily  : The bond is HOLDING and a breach of the 138.2% ret 94.962 will help.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FX</dc:title>
  <dc:creator>Chris Williams</dc:creator>
  <cp:lastModifiedBy>Chris Williams</cp:lastModifiedBy>
  <cp:revision>485</cp:revision>
  <dcterms:created xsi:type="dcterms:W3CDTF">2017-12-19T13:55:13Z</dcterms:created>
  <dcterms:modified xsi:type="dcterms:W3CDTF">2018-08-28T10:48:31Z</dcterms:modified>
</cp:coreProperties>
</file>