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97" r:id="rId4"/>
    <p:sldId id="290" r:id="rId5"/>
    <p:sldId id="260" r:id="rId6"/>
    <p:sldId id="261" r:id="rId7"/>
    <p:sldId id="288" r:id="rId8"/>
    <p:sldId id="263" r:id="rId9"/>
    <p:sldId id="264" r:id="rId10"/>
    <p:sldId id="265" r:id="rId11"/>
    <p:sldId id="295" r:id="rId12"/>
    <p:sldId id="267" r:id="rId13"/>
    <p:sldId id="268" r:id="rId14"/>
    <p:sldId id="269" r:id="rId15"/>
    <p:sldId id="302" r:id="rId16"/>
    <p:sldId id="271" r:id="rId17"/>
    <p:sldId id="294" r:id="rId18"/>
    <p:sldId id="272" r:id="rId19"/>
    <p:sldId id="293" r:id="rId20"/>
    <p:sldId id="303" r:id="rId21"/>
    <p:sldId id="277" r:id="rId22"/>
    <p:sldId id="304" r:id="rId23"/>
    <p:sldId id="279" r:id="rId24"/>
    <p:sldId id="306" r:id="rId25"/>
    <p:sldId id="308" r:id="rId26"/>
    <p:sldId id="2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4" d="100"/>
          <a:sy n="114" d="100"/>
        </p:scale>
        <p:origin x="156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266C1-1C46-41EF-A7C5-3B93A62C52F2}" type="datetimeFigureOut">
              <a:rPr lang="en-US" smtClean="0"/>
              <a:t>7/30/2018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8A0E9-5D79-48C0-9B5F-C5851330EE4D}" type="slidenum">
              <a:rPr lang="en-US" smtClean="0"/>
              <a:t>‹#›</a:t>
            </a:fld>
            <a:endParaRPr lang="en-US"/>
          </a:p>
        </p:txBody>
      </p:sp>
    </p:spTree>
    <p:extLst>
      <p:ext uri="{BB962C8B-B14F-4D97-AF65-F5344CB8AC3E}">
        <p14:creationId xmlns:p14="http://schemas.microsoft.com/office/powerpoint/2010/main" val="344701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8A0E9-5D79-48C0-9B5F-C5851330EE4D}" type="slidenum">
              <a:rPr lang="en-US" smtClean="0"/>
              <a:t>14</a:t>
            </a:fld>
            <a:endParaRPr lang="en-US"/>
          </a:p>
        </p:txBody>
      </p:sp>
    </p:spTree>
    <p:extLst>
      <p:ext uri="{BB962C8B-B14F-4D97-AF65-F5344CB8AC3E}">
        <p14:creationId xmlns:p14="http://schemas.microsoft.com/office/powerpoint/2010/main" val="307812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8A0E9-5D79-48C0-9B5F-C5851330EE4D}" type="slidenum">
              <a:rPr lang="en-US" smtClean="0"/>
              <a:t>15</a:t>
            </a:fld>
            <a:endParaRPr lang="en-US"/>
          </a:p>
        </p:txBody>
      </p:sp>
    </p:spTree>
    <p:extLst>
      <p:ext uri="{BB962C8B-B14F-4D97-AF65-F5344CB8AC3E}">
        <p14:creationId xmlns:p14="http://schemas.microsoft.com/office/powerpoint/2010/main" val="22462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516FC6-1282-47EF-B96E-2C9E3E8EBC6F}"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399436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16FC6-1282-47EF-B96E-2C9E3E8EBC6F}"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347995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16FC6-1282-47EF-B96E-2C9E3E8EBC6F}"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367595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16FC6-1282-47EF-B96E-2C9E3E8EBC6F}"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73514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16FC6-1282-47EF-B96E-2C9E3E8EBC6F}"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32550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516FC6-1282-47EF-B96E-2C9E3E8EBC6F}" type="datetimeFigureOut">
              <a:rPr lang="en-US" smtClean="0"/>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273254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516FC6-1282-47EF-B96E-2C9E3E8EBC6F}" type="datetimeFigureOut">
              <a:rPr lang="en-US" smtClean="0"/>
              <a:t>7/30/2018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150974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516FC6-1282-47EF-B96E-2C9E3E8EBC6F}" type="datetimeFigureOut">
              <a:rPr lang="en-US" smtClean="0"/>
              <a:t>7/30/2018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291544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16FC6-1282-47EF-B96E-2C9E3E8EBC6F}" type="datetimeFigureOut">
              <a:rPr lang="en-US" smtClean="0"/>
              <a:t>7/30/2018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184170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516FC6-1282-47EF-B96E-2C9E3E8EBC6F}" type="datetimeFigureOut">
              <a:rPr lang="en-US" smtClean="0"/>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22960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516FC6-1282-47EF-B96E-2C9E3E8EBC6F}" type="datetimeFigureOut">
              <a:rPr lang="en-US" smtClean="0"/>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D5124-9762-475F-9ECA-C01F57FC267F}" type="slidenum">
              <a:rPr lang="en-US" smtClean="0"/>
              <a:t>‹#›</a:t>
            </a:fld>
            <a:endParaRPr lang="en-US"/>
          </a:p>
        </p:txBody>
      </p:sp>
    </p:spTree>
    <p:extLst>
      <p:ext uri="{BB962C8B-B14F-4D97-AF65-F5344CB8AC3E}">
        <p14:creationId xmlns:p14="http://schemas.microsoft.com/office/powerpoint/2010/main" val="284620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16FC6-1282-47EF-B96E-2C9E3E8EBC6F}" type="datetimeFigureOut">
              <a:rPr lang="en-US" smtClean="0"/>
              <a:t>7/30/2018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D5124-9762-475F-9ECA-C01F57FC267F}" type="slidenum">
              <a:rPr lang="en-US" smtClean="0"/>
              <a:t>‹#›</a:t>
            </a:fld>
            <a:endParaRPr lang="en-US"/>
          </a:p>
        </p:txBody>
      </p:sp>
    </p:spTree>
    <p:extLst>
      <p:ext uri="{BB962C8B-B14F-4D97-AF65-F5344CB8AC3E}">
        <p14:creationId xmlns:p14="http://schemas.microsoft.com/office/powerpoint/2010/main" val="399719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B0F0"/>
                </a:solidFill>
              </a:rPr>
              <a:t>FX UPDATE</a:t>
            </a:r>
            <a:endParaRPr lang="en-US" dirty="0">
              <a:solidFill>
                <a:srgbClr val="00B0F0"/>
              </a:solidFill>
            </a:endParaRPr>
          </a:p>
        </p:txBody>
      </p:sp>
      <p:sp>
        <p:nvSpPr>
          <p:cNvPr id="3" name="Content Placeholder 2"/>
          <p:cNvSpPr>
            <a:spLocks noGrp="1"/>
          </p:cNvSpPr>
          <p:nvPr>
            <p:ph idx="1"/>
          </p:nvPr>
        </p:nvSpPr>
        <p:spPr>
          <a:xfrm>
            <a:off x="457200" y="1600200"/>
            <a:ext cx="8291264" cy="4525963"/>
          </a:xfrm>
        </p:spPr>
        <p:txBody>
          <a:bodyPr>
            <a:normAutofit fontScale="77500" lnSpcReduction="20000"/>
          </a:bodyPr>
          <a:lstStyle/>
          <a:p>
            <a:r>
              <a:rPr lang="en-GB" sz="2400" b="1" dirty="0">
                <a:solidFill>
                  <a:srgbClr val="00B0F0"/>
                </a:solidFill>
              </a:rPr>
              <a:t>FX UPDATE : Another market of expectation followed by disappointment. Sadly I was expecting more from USD strength into month end BUT still time given the BOJ, FED and BOE this week. </a:t>
            </a:r>
          </a:p>
          <a:p>
            <a:endParaRPr lang="en-GB" sz="2400" b="1" dirty="0">
              <a:solidFill>
                <a:srgbClr val="00B0F0"/>
              </a:solidFill>
            </a:endParaRPr>
          </a:p>
          <a:p>
            <a:r>
              <a:rPr lang="en-GB" sz="2400" b="1" dirty="0">
                <a:solidFill>
                  <a:srgbClr val="00B0F0"/>
                </a:solidFill>
              </a:rPr>
              <a:t> ALL eyes on the EURO closing weaker into month end, the BIG DANGER is the current ranges are TOO SMALL. Buy SHORT DATED PUTS say EUR USD 1.1400 Puts 21.0/22.0 Ref Sep future 1.16885. (Now 15.0/16.0).</a:t>
            </a:r>
          </a:p>
          <a:p>
            <a:endParaRPr lang="en-GB" sz="2400" b="1" dirty="0">
              <a:solidFill>
                <a:srgbClr val="00B0F0"/>
              </a:solidFill>
            </a:endParaRPr>
          </a:p>
          <a:p>
            <a:r>
              <a:rPr lang="en-GB" sz="2400" b="1" dirty="0">
                <a:solidFill>
                  <a:srgbClr val="00B0F0"/>
                </a:solidFill>
              </a:rPr>
              <a:t>USD strength and EM LOWS in place.</a:t>
            </a:r>
          </a:p>
          <a:p>
            <a:endParaRPr lang="en-GB" sz="2400" b="1" dirty="0">
              <a:solidFill>
                <a:srgbClr val="00B0F0"/>
              </a:solidFill>
            </a:endParaRPr>
          </a:p>
          <a:p>
            <a:r>
              <a:rPr lang="en-GB" sz="2400" b="1" dirty="0">
                <a:solidFill>
                  <a:srgbClr val="00B0F0"/>
                </a:solidFill>
              </a:rPr>
              <a:t> The EURO could casually fail today for a few months!</a:t>
            </a:r>
          </a:p>
          <a:p>
            <a:endParaRPr lang="en-GB" sz="2400" b="1" dirty="0">
              <a:solidFill>
                <a:srgbClr val="00B0F0"/>
              </a:solidFill>
            </a:endParaRPr>
          </a:p>
          <a:p>
            <a:r>
              <a:rPr lang="en-GB" sz="2400" b="1" dirty="0">
                <a:solidFill>
                  <a:srgbClr val="00B0F0"/>
                </a:solidFill>
              </a:rPr>
              <a:t>USD EM has seen many BLOW OUT scenarios and TOPS now in on USD BRL, MXN, TRY and ZAR.</a:t>
            </a:r>
          </a:p>
          <a:p>
            <a:endParaRPr lang="en-GB" sz="2400" b="1" dirty="0">
              <a:solidFill>
                <a:srgbClr val="00B0F0"/>
              </a:solidFill>
            </a:endParaRPr>
          </a:p>
          <a:p>
            <a:pPr marL="0" indent="0">
              <a:buNone/>
            </a:pPr>
            <a:r>
              <a:rPr lang="en-GB" sz="2400" b="1" dirty="0">
                <a:solidFill>
                  <a:srgbClr val="00B0F0"/>
                </a:solidFill>
              </a:rPr>
              <a:t>    USD CAD continues a SLOW but effective GRIND.</a:t>
            </a:r>
          </a:p>
          <a:p>
            <a:endParaRPr lang="en-GB" sz="2400" b="1" dirty="0">
              <a:solidFill>
                <a:srgbClr val="00B0F0"/>
              </a:solidFill>
            </a:endParaRPr>
          </a:p>
        </p:txBody>
      </p:sp>
      <p:sp>
        <p:nvSpPr>
          <p:cNvPr id="4" name="Date Placeholder 3"/>
          <p:cNvSpPr>
            <a:spLocks noGrp="1"/>
          </p:cNvSpPr>
          <p:nvPr>
            <p:ph type="dt" sz="half" idx="10"/>
          </p:nvPr>
        </p:nvSpPr>
        <p:spPr/>
        <p:txBody>
          <a:bodyPr/>
          <a:lstStyle/>
          <a:p>
            <a:fld id="{630524A5-862B-4C6D-B777-73207D6063A4}" type="datetime1">
              <a:rPr lang="en-GB" smtClean="0"/>
              <a:t>30/07/2018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1</a:t>
            </a:fld>
            <a:endParaRPr lang="en-GB" dirty="0"/>
          </a:p>
        </p:txBody>
      </p:sp>
    </p:spTree>
    <p:extLst>
      <p:ext uri="{BB962C8B-B14F-4D97-AF65-F5344CB8AC3E}">
        <p14:creationId xmlns:p14="http://schemas.microsoft.com/office/powerpoint/2010/main" val="321083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Cable Quarterly : This remains a very negative formation given we have two upside pierces and are now sub the </a:t>
            </a:r>
            <a:r>
              <a:rPr lang="en-GB" sz="1800" dirty="0" err="1"/>
              <a:t>bollinger</a:t>
            </a:r>
            <a:r>
              <a:rPr lang="en-GB" sz="1800" dirty="0"/>
              <a:t> average 1.3448. The next support is the bottom </a:t>
            </a:r>
            <a:r>
              <a:rPr lang="en-GB" sz="1800" dirty="0" err="1"/>
              <a:t>bollinger</a:t>
            </a:r>
            <a:r>
              <a:rPr lang="en-GB" sz="1800" dirty="0"/>
              <a:t> 1.2814.</a:t>
            </a:r>
          </a:p>
        </p:txBody>
      </p:sp>
      <p:sp>
        <p:nvSpPr>
          <p:cNvPr id="6" name="Date Placeholder 5"/>
          <p:cNvSpPr>
            <a:spLocks noGrp="1"/>
          </p:cNvSpPr>
          <p:nvPr>
            <p:ph type="dt" sz="half" idx="10"/>
          </p:nvPr>
        </p:nvSpPr>
        <p:spPr/>
        <p:txBody>
          <a:bodyPr/>
          <a:lstStyle/>
          <a:p>
            <a:fld id="{0143A198-814F-472A-9DD4-B48FDCA32C1F}"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10</a:t>
            </a:fld>
            <a:endParaRPr lang="en-GB" dirty="0"/>
          </a:p>
        </p:txBody>
      </p:sp>
      <p:pic>
        <p:nvPicPr>
          <p:cNvPr id="4" name="Content Placeholder 3">
            <a:extLst>
              <a:ext uri="{FF2B5EF4-FFF2-40B4-BE49-F238E27FC236}">
                <a16:creationId xmlns:a16="http://schemas.microsoft.com/office/drawing/2014/main" id="{28F93E13-D696-4A59-BD9B-5D82CDE16F17}"/>
              </a:ext>
            </a:extLst>
          </p:cNvPr>
          <p:cNvPicPr>
            <a:picLocks noGrp="1" noChangeAspect="1"/>
          </p:cNvPicPr>
          <p:nvPr>
            <p:ph idx="1"/>
          </p:nvPr>
        </p:nvPicPr>
        <p:blipFill>
          <a:blip r:embed="rId2"/>
          <a:stretch>
            <a:fillRect/>
          </a:stretch>
        </p:blipFill>
        <p:spPr>
          <a:xfrm>
            <a:off x="179512" y="1417638"/>
            <a:ext cx="8856984" cy="5035698"/>
          </a:xfrm>
          <a:prstGeom prst="rect">
            <a:avLst/>
          </a:prstGeom>
        </p:spPr>
      </p:pic>
    </p:spTree>
    <p:extLst>
      <p:ext uri="{BB962C8B-B14F-4D97-AF65-F5344CB8AC3E}">
        <p14:creationId xmlns:p14="http://schemas.microsoft.com/office/powerpoint/2010/main" val="85571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Cable weekly : We continue to hold the 23.6% ret 1.3104 and the latest PIERCE should allow for a bounce. The RSI is low and should help.</a:t>
            </a:r>
          </a:p>
        </p:txBody>
      </p:sp>
      <p:sp>
        <p:nvSpPr>
          <p:cNvPr id="6" name="Date Placeholder 5"/>
          <p:cNvSpPr>
            <a:spLocks noGrp="1"/>
          </p:cNvSpPr>
          <p:nvPr>
            <p:ph type="dt" sz="half" idx="10"/>
          </p:nvPr>
        </p:nvSpPr>
        <p:spPr/>
        <p:txBody>
          <a:bodyPr/>
          <a:lstStyle/>
          <a:p>
            <a:fld id="{0143A198-814F-472A-9DD4-B48FDCA32C1F}"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11</a:t>
            </a:fld>
            <a:endParaRPr lang="en-GB" dirty="0"/>
          </a:p>
        </p:txBody>
      </p:sp>
      <p:pic>
        <p:nvPicPr>
          <p:cNvPr id="4" name="Content Placeholder 3">
            <a:extLst>
              <a:ext uri="{FF2B5EF4-FFF2-40B4-BE49-F238E27FC236}">
                <a16:creationId xmlns:a16="http://schemas.microsoft.com/office/drawing/2014/main" id="{0532CC9D-F0AE-4AC0-8D16-AA725A919F28}"/>
              </a:ext>
            </a:extLst>
          </p:cNvPr>
          <p:cNvPicPr>
            <a:picLocks noGrp="1" noChangeAspect="1"/>
          </p:cNvPicPr>
          <p:nvPr>
            <p:ph idx="1"/>
          </p:nvPr>
        </p:nvPicPr>
        <p:blipFill>
          <a:blip r:embed="rId2"/>
          <a:stretch>
            <a:fillRect/>
          </a:stretch>
        </p:blipFill>
        <p:spPr>
          <a:xfrm>
            <a:off x="179512" y="1417638"/>
            <a:ext cx="8856984" cy="5035697"/>
          </a:xfrm>
          <a:prstGeom prst="rect">
            <a:avLst/>
          </a:prstGeom>
        </p:spPr>
      </p:pic>
    </p:spTree>
    <p:extLst>
      <p:ext uri="{BB962C8B-B14F-4D97-AF65-F5344CB8AC3E}">
        <p14:creationId xmlns:p14="http://schemas.microsoft.com/office/powerpoint/2010/main" val="417125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DXY monthly : We are approaching the 50% ret 95.859 SO hoping for a breach shortly.</a:t>
            </a:r>
          </a:p>
        </p:txBody>
      </p:sp>
      <p:sp>
        <p:nvSpPr>
          <p:cNvPr id="7" name="Date Placeholder 6"/>
          <p:cNvSpPr>
            <a:spLocks noGrp="1"/>
          </p:cNvSpPr>
          <p:nvPr>
            <p:ph type="dt" sz="half" idx="10"/>
          </p:nvPr>
        </p:nvSpPr>
        <p:spPr/>
        <p:txBody>
          <a:bodyPr/>
          <a:lstStyle/>
          <a:p>
            <a:fld id="{7087B9C4-FBE9-4E9F-9C6E-06E112CBBC2A}" type="datetime1">
              <a:rPr lang="en-GB" smtClean="0"/>
              <a:t>30/07/2018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12</a:t>
            </a:fld>
            <a:endParaRPr lang="en-GB" dirty="0"/>
          </a:p>
        </p:txBody>
      </p:sp>
      <p:pic>
        <p:nvPicPr>
          <p:cNvPr id="4" name="Content Placeholder 3">
            <a:extLst>
              <a:ext uri="{FF2B5EF4-FFF2-40B4-BE49-F238E27FC236}">
                <a16:creationId xmlns:a16="http://schemas.microsoft.com/office/drawing/2014/main" id="{89D20BE7-D5C8-4EA4-AE16-9F341E320E60}"/>
              </a:ext>
            </a:extLst>
          </p:cNvPr>
          <p:cNvPicPr>
            <a:picLocks noGrp="1" noChangeAspect="1"/>
          </p:cNvPicPr>
          <p:nvPr>
            <p:ph idx="1"/>
          </p:nvPr>
        </p:nvPicPr>
        <p:blipFill>
          <a:blip r:embed="rId2"/>
          <a:stretch>
            <a:fillRect/>
          </a:stretch>
        </p:blipFill>
        <p:spPr>
          <a:xfrm>
            <a:off x="251520" y="1340768"/>
            <a:ext cx="8712968" cy="5118542"/>
          </a:xfrm>
          <a:prstGeom prst="rect">
            <a:avLst/>
          </a:prstGeom>
        </p:spPr>
      </p:pic>
    </p:spTree>
    <p:extLst>
      <p:ext uri="{BB962C8B-B14F-4D97-AF65-F5344CB8AC3E}">
        <p14:creationId xmlns:p14="http://schemas.microsoft.com/office/powerpoint/2010/main" val="294784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DXY daily : The BIG struggle here is momentum or LACK of it, but we are holding the </a:t>
            </a:r>
            <a:br>
              <a:rPr lang="en-GB" sz="1800" dirty="0"/>
            </a:br>
            <a:r>
              <a:rPr lang="en-GB" sz="1800" dirty="0"/>
              <a:t>38.2% ret 94.20.</a:t>
            </a:r>
          </a:p>
        </p:txBody>
      </p:sp>
      <p:sp>
        <p:nvSpPr>
          <p:cNvPr id="5" name="Date Placeholder 4"/>
          <p:cNvSpPr>
            <a:spLocks noGrp="1"/>
          </p:cNvSpPr>
          <p:nvPr>
            <p:ph type="dt" sz="half" idx="10"/>
          </p:nvPr>
        </p:nvSpPr>
        <p:spPr/>
        <p:txBody>
          <a:bodyPr/>
          <a:lstStyle/>
          <a:p>
            <a:fld id="{147BCB50-DAB4-441B-B4F6-E4C126CB2B36}" type="datetime1">
              <a:rPr lang="en-GB" smtClean="0"/>
              <a:t>30/07/2018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13</a:t>
            </a:fld>
            <a:endParaRPr lang="en-GB" dirty="0"/>
          </a:p>
        </p:txBody>
      </p:sp>
      <p:pic>
        <p:nvPicPr>
          <p:cNvPr id="4" name="Content Placeholder 3">
            <a:extLst>
              <a:ext uri="{FF2B5EF4-FFF2-40B4-BE49-F238E27FC236}">
                <a16:creationId xmlns:a16="http://schemas.microsoft.com/office/drawing/2014/main" id="{F608FC9F-2219-48DB-8C4B-3DAC63E1B216}"/>
              </a:ext>
            </a:extLst>
          </p:cNvPr>
          <p:cNvPicPr>
            <a:picLocks noGrp="1" noChangeAspect="1"/>
          </p:cNvPicPr>
          <p:nvPr>
            <p:ph idx="1"/>
          </p:nvPr>
        </p:nvPicPr>
        <p:blipFill>
          <a:blip r:embed="rId2"/>
          <a:stretch>
            <a:fillRect/>
          </a:stretch>
        </p:blipFill>
        <p:spPr>
          <a:xfrm>
            <a:off x="179512" y="1340768"/>
            <a:ext cx="8784976" cy="5112567"/>
          </a:xfrm>
          <a:prstGeom prst="rect">
            <a:avLst/>
          </a:prstGeom>
        </p:spPr>
      </p:pic>
    </p:spTree>
    <p:extLst>
      <p:ext uri="{BB962C8B-B14F-4D97-AF65-F5344CB8AC3E}">
        <p14:creationId xmlns:p14="http://schemas.microsoft.com/office/powerpoint/2010/main" val="324030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38138"/>
          </a:xfrm>
        </p:spPr>
        <p:txBody>
          <a:bodyPr>
            <a:noAutofit/>
          </a:bodyPr>
          <a:lstStyle/>
          <a:p>
            <a:r>
              <a:rPr lang="en-GB" sz="1800" dirty="0"/>
              <a:t>AUD USD monthly : The range this month seems too small and we should see this increase with a further downside push. Sub the 61.8% ret 0.7191 will be a significant  breach.</a:t>
            </a:r>
          </a:p>
        </p:txBody>
      </p:sp>
      <p:sp>
        <p:nvSpPr>
          <p:cNvPr id="5" name="Date Placeholder 4"/>
          <p:cNvSpPr>
            <a:spLocks noGrp="1"/>
          </p:cNvSpPr>
          <p:nvPr>
            <p:ph type="dt" sz="half" idx="10"/>
          </p:nvPr>
        </p:nvSpPr>
        <p:spPr/>
        <p:txBody>
          <a:bodyPr/>
          <a:lstStyle/>
          <a:p>
            <a:fld id="{C000CE3A-D93C-4672-9315-8B4D24776505}" type="datetime1">
              <a:rPr lang="en-GB" smtClean="0"/>
              <a:t>30/07/2018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14</a:t>
            </a:fld>
            <a:endParaRPr lang="en-GB" dirty="0"/>
          </a:p>
        </p:txBody>
      </p:sp>
      <p:pic>
        <p:nvPicPr>
          <p:cNvPr id="4" name="Content Placeholder 3">
            <a:extLst>
              <a:ext uri="{FF2B5EF4-FFF2-40B4-BE49-F238E27FC236}">
                <a16:creationId xmlns:a16="http://schemas.microsoft.com/office/drawing/2014/main" id="{D6F8CC45-6A44-4501-8CC0-3916D4186838}"/>
              </a:ext>
            </a:extLst>
          </p:cNvPr>
          <p:cNvPicPr>
            <a:picLocks noGrp="1" noChangeAspect="1"/>
          </p:cNvPicPr>
          <p:nvPr>
            <p:ph idx="1"/>
          </p:nvPr>
        </p:nvPicPr>
        <p:blipFill>
          <a:blip r:embed="rId3"/>
          <a:stretch>
            <a:fillRect/>
          </a:stretch>
        </p:blipFill>
        <p:spPr>
          <a:xfrm>
            <a:off x="179512" y="1412776"/>
            <a:ext cx="8856984" cy="5042430"/>
          </a:xfrm>
          <a:prstGeom prst="rect">
            <a:avLst/>
          </a:prstGeom>
        </p:spPr>
      </p:pic>
    </p:spTree>
    <p:extLst>
      <p:ext uri="{BB962C8B-B14F-4D97-AF65-F5344CB8AC3E}">
        <p14:creationId xmlns:p14="http://schemas.microsoft.com/office/powerpoint/2010/main" val="230053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38138"/>
          </a:xfrm>
        </p:spPr>
        <p:txBody>
          <a:bodyPr>
            <a:noAutofit/>
          </a:bodyPr>
          <a:lstStyle/>
          <a:p>
            <a:r>
              <a:rPr lang="en-GB" sz="1800" dirty="0"/>
              <a:t>AUD USD daily : A VERY NEAT chart given we seem to readily adhere to the retracements. Hopefully we can breach the 61.8% ret 0.7328.</a:t>
            </a:r>
          </a:p>
        </p:txBody>
      </p:sp>
      <p:sp>
        <p:nvSpPr>
          <p:cNvPr id="5" name="Date Placeholder 4"/>
          <p:cNvSpPr>
            <a:spLocks noGrp="1"/>
          </p:cNvSpPr>
          <p:nvPr>
            <p:ph type="dt" sz="half" idx="10"/>
          </p:nvPr>
        </p:nvSpPr>
        <p:spPr/>
        <p:txBody>
          <a:bodyPr/>
          <a:lstStyle/>
          <a:p>
            <a:fld id="{C000CE3A-D93C-4672-9315-8B4D24776505}" type="datetime1">
              <a:rPr lang="en-GB" smtClean="0"/>
              <a:t>30/07/2018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15</a:t>
            </a:fld>
            <a:endParaRPr lang="en-GB" dirty="0"/>
          </a:p>
        </p:txBody>
      </p:sp>
      <p:pic>
        <p:nvPicPr>
          <p:cNvPr id="7" name="Content Placeholder 6">
            <a:extLst>
              <a:ext uri="{FF2B5EF4-FFF2-40B4-BE49-F238E27FC236}">
                <a16:creationId xmlns:a16="http://schemas.microsoft.com/office/drawing/2014/main" id="{5853DDAC-68F4-4D88-B36B-BBA418F55FC5}"/>
              </a:ext>
            </a:extLst>
          </p:cNvPr>
          <p:cNvPicPr>
            <a:picLocks noGrp="1" noChangeAspect="1"/>
          </p:cNvPicPr>
          <p:nvPr>
            <p:ph idx="1"/>
          </p:nvPr>
        </p:nvPicPr>
        <p:blipFill>
          <a:blip r:embed="rId3"/>
          <a:stretch>
            <a:fillRect/>
          </a:stretch>
        </p:blipFill>
        <p:spPr>
          <a:xfrm>
            <a:off x="179512" y="1412776"/>
            <a:ext cx="8784976" cy="5040559"/>
          </a:xfrm>
          <a:prstGeom prst="rect">
            <a:avLst/>
          </a:prstGeom>
        </p:spPr>
      </p:pic>
    </p:spTree>
    <p:extLst>
      <p:ext uri="{BB962C8B-B14F-4D97-AF65-F5344CB8AC3E}">
        <p14:creationId xmlns:p14="http://schemas.microsoft.com/office/powerpoint/2010/main" val="321233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USD CAD weekly : This has gradually ground higher BUT we need a breach of the</a:t>
            </a:r>
            <a:br>
              <a:rPr lang="en-GB" sz="1800" dirty="0"/>
            </a:br>
            <a:r>
              <a:rPr lang="en-GB" sz="1800" dirty="0"/>
              <a:t> 23.6% ret 1.3364 and HOLD the 1.300 100 period moving average.</a:t>
            </a:r>
          </a:p>
        </p:txBody>
      </p:sp>
      <p:sp>
        <p:nvSpPr>
          <p:cNvPr id="6" name="Date Placeholder 5"/>
          <p:cNvSpPr>
            <a:spLocks noGrp="1"/>
          </p:cNvSpPr>
          <p:nvPr>
            <p:ph type="dt" sz="half" idx="10"/>
          </p:nvPr>
        </p:nvSpPr>
        <p:spPr/>
        <p:txBody>
          <a:bodyPr/>
          <a:lstStyle/>
          <a:p>
            <a:fld id="{77D96196-6957-4E10-8F1D-A330AC339387}"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16</a:t>
            </a:fld>
            <a:endParaRPr lang="en-GB" dirty="0"/>
          </a:p>
        </p:txBody>
      </p:sp>
      <p:pic>
        <p:nvPicPr>
          <p:cNvPr id="4" name="Content Placeholder 3">
            <a:extLst>
              <a:ext uri="{FF2B5EF4-FFF2-40B4-BE49-F238E27FC236}">
                <a16:creationId xmlns:a16="http://schemas.microsoft.com/office/drawing/2014/main" id="{5BB3EBCB-DD75-4643-84EE-F954467E2A0A}"/>
              </a:ext>
            </a:extLst>
          </p:cNvPr>
          <p:cNvPicPr>
            <a:picLocks noGrp="1" noChangeAspect="1"/>
          </p:cNvPicPr>
          <p:nvPr>
            <p:ph idx="1"/>
          </p:nvPr>
        </p:nvPicPr>
        <p:blipFill>
          <a:blip r:embed="rId2"/>
          <a:stretch>
            <a:fillRect/>
          </a:stretch>
        </p:blipFill>
        <p:spPr>
          <a:xfrm>
            <a:off x="179512" y="1268760"/>
            <a:ext cx="8856984" cy="5184575"/>
          </a:xfrm>
          <a:prstGeom prst="rect">
            <a:avLst/>
          </a:prstGeom>
        </p:spPr>
      </p:pic>
    </p:spTree>
    <p:extLst>
      <p:ext uri="{BB962C8B-B14F-4D97-AF65-F5344CB8AC3E}">
        <p14:creationId xmlns:p14="http://schemas.microsoft.com/office/powerpoint/2010/main" val="91527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922114"/>
          </a:xfrm>
        </p:spPr>
        <p:txBody>
          <a:bodyPr>
            <a:noAutofit/>
          </a:bodyPr>
          <a:lstStyle/>
          <a:p>
            <a:r>
              <a:rPr lang="en-GB" sz="1800" dirty="0"/>
              <a:t>USD MXN monthly : This has now become a VERY NEGATIVE chart given we have breached the trend friend </a:t>
            </a:r>
            <a:r>
              <a:rPr lang="en-GB" sz="1800" dirty="0" err="1"/>
              <a:t>bollinger</a:t>
            </a:r>
            <a:r>
              <a:rPr lang="en-GB" sz="1800" dirty="0"/>
              <a:t> average 19.1060. The next target is 17.7248.</a:t>
            </a:r>
          </a:p>
        </p:txBody>
      </p:sp>
      <p:sp>
        <p:nvSpPr>
          <p:cNvPr id="6" name="Date Placeholder 5"/>
          <p:cNvSpPr>
            <a:spLocks noGrp="1"/>
          </p:cNvSpPr>
          <p:nvPr>
            <p:ph type="dt" sz="half" idx="10"/>
          </p:nvPr>
        </p:nvSpPr>
        <p:spPr/>
        <p:txBody>
          <a:bodyPr/>
          <a:lstStyle/>
          <a:p>
            <a:fld id="{D5D34C9A-5819-4B9C-900E-C961A9474A66}"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17</a:t>
            </a:fld>
            <a:endParaRPr lang="en-GB" dirty="0"/>
          </a:p>
        </p:txBody>
      </p:sp>
      <p:pic>
        <p:nvPicPr>
          <p:cNvPr id="4" name="Content Placeholder 3">
            <a:extLst>
              <a:ext uri="{FF2B5EF4-FFF2-40B4-BE49-F238E27FC236}">
                <a16:creationId xmlns:a16="http://schemas.microsoft.com/office/drawing/2014/main" id="{DF198E7E-9401-4A13-822E-14C32FFA311C}"/>
              </a:ext>
            </a:extLst>
          </p:cNvPr>
          <p:cNvPicPr>
            <a:picLocks noGrp="1" noChangeAspect="1"/>
          </p:cNvPicPr>
          <p:nvPr>
            <p:ph idx="1"/>
          </p:nvPr>
        </p:nvPicPr>
        <p:blipFill>
          <a:blip r:embed="rId2"/>
          <a:stretch>
            <a:fillRect/>
          </a:stretch>
        </p:blipFill>
        <p:spPr>
          <a:xfrm>
            <a:off x="179512" y="1196753"/>
            <a:ext cx="8856984" cy="5256584"/>
          </a:xfrm>
          <a:prstGeom prst="rect">
            <a:avLst/>
          </a:prstGeom>
        </p:spPr>
      </p:pic>
    </p:spTree>
    <p:extLst>
      <p:ext uri="{BB962C8B-B14F-4D97-AF65-F5344CB8AC3E}">
        <p14:creationId xmlns:p14="http://schemas.microsoft.com/office/powerpoint/2010/main" val="171858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922114"/>
          </a:xfrm>
        </p:spPr>
        <p:txBody>
          <a:bodyPr>
            <a:noAutofit/>
          </a:bodyPr>
          <a:lstStyle/>
          <a:p>
            <a:r>
              <a:rPr lang="en-GB" sz="1800" dirty="0"/>
              <a:t>USD MXN weekly : We have had a decent drop and the next target is to breach the </a:t>
            </a:r>
            <a:br>
              <a:rPr lang="en-GB" sz="1800" dirty="0"/>
            </a:br>
            <a:r>
              <a:rPr lang="en-GB" sz="1800" dirty="0"/>
              <a:t>23.6% ret 18.5327.</a:t>
            </a:r>
          </a:p>
        </p:txBody>
      </p:sp>
      <p:sp>
        <p:nvSpPr>
          <p:cNvPr id="6" name="Date Placeholder 5"/>
          <p:cNvSpPr>
            <a:spLocks noGrp="1"/>
          </p:cNvSpPr>
          <p:nvPr>
            <p:ph type="dt" sz="half" idx="10"/>
          </p:nvPr>
        </p:nvSpPr>
        <p:spPr/>
        <p:txBody>
          <a:bodyPr/>
          <a:lstStyle/>
          <a:p>
            <a:fld id="{D5D34C9A-5819-4B9C-900E-C961A9474A66}"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18</a:t>
            </a:fld>
            <a:endParaRPr lang="en-GB" dirty="0"/>
          </a:p>
        </p:txBody>
      </p:sp>
      <p:pic>
        <p:nvPicPr>
          <p:cNvPr id="4" name="Content Placeholder 3">
            <a:extLst>
              <a:ext uri="{FF2B5EF4-FFF2-40B4-BE49-F238E27FC236}">
                <a16:creationId xmlns:a16="http://schemas.microsoft.com/office/drawing/2014/main" id="{3BB94776-38A3-4F62-972D-10C3F1384E56}"/>
              </a:ext>
            </a:extLst>
          </p:cNvPr>
          <p:cNvPicPr>
            <a:picLocks noGrp="1" noChangeAspect="1"/>
          </p:cNvPicPr>
          <p:nvPr>
            <p:ph idx="1"/>
          </p:nvPr>
        </p:nvPicPr>
        <p:blipFill>
          <a:blip r:embed="rId2"/>
          <a:stretch>
            <a:fillRect/>
          </a:stretch>
        </p:blipFill>
        <p:spPr>
          <a:xfrm>
            <a:off x="179512" y="1340768"/>
            <a:ext cx="8856984" cy="5112568"/>
          </a:xfrm>
          <a:prstGeom prst="rect">
            <a:avLst/>
          </a:prstGeom>
        </p:spPr>
      </p:pic>
    </p:spTree>
    <p:extLst>
      <p:ext uri="{BB962C8B-B14F-4D97-AF65-F5344CB8AC3E}">
        <p14:creationId xmlns:p14="http://schemas.microsoft.com/office/powerpoint/2010/main" val="60790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922114"/>
          </a:xfrm>
        </p:spPr>
        <p:txBody>
          <a:bodyPr>
            <a:noAutofit/>
          </a:bodyPr>
          <a:lstStyle/>
          <a:p>
            <a:r>
              <a:rPr lang="en-GB" sz="1800" dirty="0"/>
              <a:t>USD MXN daily : We have come along way and could yet go further, maintain shorts sub the 61.8% ret 18.7930.</a:t>
            </a:r>
          </a:p>
        </p:txBody>
      </p:sp>
      <p:sp>
        <p:nvSpPr>
          <p:cNvPr id="6" name="Date Placeholder 5"/>
          <p:cNvSpPr>
            <a:spLocks noGrp="1"/>
          </p:cNvSpPr>
          <p:nvPr>
            <p:ph type="dt" sz="half" idx="10"/>
          </p:nvPr>
        </p:nvSpPr>
        <p:spPr/>
        <p:txBody>
          <a:bodyPr/>
          <a:lstStyle/>
          <a:p>
            <a:fld id="{D5D34C9A-5819-4B9C-900E-C961A9474A66}"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19</a:t>
            </a:fld>
            <a:endParaRPr lang="en-GB" dirty="0"/>
          </a:p>
        </p:txBody>
      </p:sp>
      <p:pic>
        <p:nvPicPr>
          <p:cNvPr id="4" name="Content Placeholder 3">
            <a:extLst>
              <a:ext uri="{FF2B5EF4-FFF2-40B4-BE49-F238E27FC236}">
                <a16:creationId xmlns:a16="http://schemas.microsoft.com/office/drawing/2014/main" id="{F17D4D1E-4ED3-4789-9979-CC5DB09A3048}"/>
              </a:ext>
            </a:extLst>
          </p:cNvPr>
          <p:cNvPicPr>
            <a:picLocks noGrp="1" noChangeAspect="1"/>
          </p:cNvPicPr>
          <p:nvPr>
            <p:ph idx="1"/>
          </p:nvPr>
        </p:nvPicPr>
        <p:blipFill>
          <a:blip r:embed="rId2"/>
          <a:stretch>
            <a:fillRect/>
          </a:stretch>
        </p:blipFill>
        <p:spPr>
          <a:xfrm>
            <a:off x="179512" y="1196752"/>
            <a:ext cx="8856984" cy="5159598"/>
          </a:xfrm>
          <a:prstGeom prst="rect">
            <a:avLst/>
          </a:prstGeom>
        </p:spPr>
      </p:pic>
    </p:spTree>
    <p:extLst>
      <p:ext uri="{BB962C8B-B14F-4D97-AF65-F5344CB8AC3E}">
        <p14:creationId xmlns:p14="http://schemas.microsoft.com/office/powerpoint/2010/main" val="311416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6646"/>
            <a:ext cx="8605464" cy="1143000"/>
          </a:xfrm>
        </p:spPr>
        <p:txBody>
          <a:bodyPr>
            <a:noAutofit/>
          </a:bodyPr>
          <a:lstStyle/>
          <a:p>
            <a:r>
              <a:rPr lang="en-GB" sz="1800" dirty="0"/>
              <a:t>EUR USD quarterly : The months range is FAR TOO SMALL thus we could see a very MESSY and negative RUSH in to month end, BE PREPARED!!! We are stalling, as can be seen by the BLUE BOX if 1.1509 is breached we will be literally in FREE FALL. </a:t>
            </a:r>
          </a:p>
        </p:txBody>
      </p:sp>
      <p:sp>
        <p:nvSpPr>
          <p:cNvPr id="6" name="Date Placeholder 5"/>
          <p:cNvSpPr>
            <a:spLocks noGrp="1"/>
          </p:cNvSpPr>
          <p:nvPr>
            <p:ph type="dt" sz="half" idx="10"/>
          </p:nvPr>
        </p:nvSpPr>
        <p:spPr/>
        <p:txBody>
          <a:bodyPr/>
          <a:lstStyle/>
          <a:p>
            <a:fld id="{C6DF2352-C31E-4727-9621-726E02FFBA6D}"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a:t>
            </a:fld>
            <a:endParaRPr lang="en-GB" dirty="0"/>
          </a:p>
        </p:txBody>
      </p:sp>
      <p:pic>
        <p:nvPicPr>
          <p:cNvPr id="4" name="Content Placeholder 3">
            <a:extLst>
              <a:ext uri="{FF2B5EF4-FFF2-40B4-BE49-F238E27FC236}">
                <a16:creationId xmlns:a16="http://schemas.microsoft.com/office/drawing/2014/main" id="{B0672E98-83FE-4126-8007-DB4EA5390755}"/>
              </a:ext>
            </a:extLst>
          </p:cNvPr>
          <p:cNvPicPr>
            <a:picLocks noGrp="1" noChangeAspect="1"/>
          </p:cNvPicPr>
          <p:nvPr>
            <p:ph idx="1"/>
          </p:nvPr>
        </p:nvPicPr>
        <p:blipFill>
          <a:blip r:embed="rId2"/>
          <a:stretch>
            <a:fillRect/>
          </a:stretch>
        </p:blipFill>
        <p:spPr>
          <a:xfrm>
            <a:off x="179512" y="1489646"/>
            <a:ext cx="8784976" cy="4963690"/>
          </a:xfrm>
          <a:prstGeom prst="rect">
            <a:avLst/>
          </a:prstGeom>
        </p:spPr>
      </p:pic>
    </p:spTree>
    <p:extLst>
      <p:ext uri="{BB962C8B-B14F-4D97-AF65-F5344CB8AC3E}">
        <p14:creationId xmlns:p14="http://schemas.microsoft.com/office/powerpoint/2010/main" val="238768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922114"/>
          </a:xfrm>
        </p:spPr>
        <p:txBody>
          <a:bodyPr>
            <a:noAutofit/>
          </a:bodyPr>
          <a:lstStyle/>
          <a:p>
            <a:r>
              <a:rPr lang="en-GB" sz="1800" dirty="0"/>
              <a:t>MBONO 7.5 27’s : We have held the 138.2% ret 97.731 which is positive but there is an urgency to breach the 123.6% ret 100.006 to allow continuation. We seem to of lost ALL momentum.</a:t>
            </a:r>
          </a:p>
        </p:txBody>
      </p:sp>
      <p:sp>
        <p:nvSpPr>
          <p:cNvPr id="6" name="Date Placeholder 5"/>
          <p:cNvSpPr>
            <a:spLocks noGrp="1"/>
          </p:cNvSpPr>
          <p:nvPr>
            <p:ph type="dt" sz="half" idx="10"/>
          </p:nvPr>
        </p:nvSpPr>
        <p:spPr/>
        <p:txBody>
          <a:bodyPr/>
          <a:lstStyle/>
          <a:p>
            <a:fld id="{D5D34C9A-5819-4B9C-900E-C961A9474A66}"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20</a:t>
            </a:fld>
            <a:endParaRPr lang="en-GB" dirty="0"/>
          </a:p>
        </p:txBody>
      </p:sp>
      <p:pic>
        <p:nvPicPr>
          <p:cNvPr id="4" name="Content Placeholder 3">
            <a:extLst>
              <a:ext uri="{FF2B5EF4-FFF2-40B4-BE49-F238E27FC236}">
                <a16:creationId xmlns:a16="http://schemas.microsoft.com/office/drawing/2014/main" id="{134CE86D-744F-4683-81CD-12EC83E4272C}"/>
              </a:ext>
            </a:extLst>
          </p:cNvPr>
          <p:cNvPicPr>
            <a:picLocks noGrp="1" noChangeAspect="1"/>
          </p:cNvPicPr>
          <p:nvPr>
            <p:ph idx="1"/>
          </p:nvPr>
        </p:nvPicPr>
        <p:blipFill>
          <a:blip r:embed="rId2"/>
          <a:stretch>
            <a:fillRect/>
          </a:stretch>
        </p:blipFill>
        <p:spPr>
          <a:xfrm>
            <a:off x="179512" y="1268761"/>
            <a:ext cx="8856984" cy="5184576"/>
          </a:xfrm>
          <a:prstGeom prst="rect">
            <a:avLst/>
          </a:prstGeom>
        </p:spPr>
      </p:pic>
    </p:spTree>
    <p:extLst>
      <p:ext uri="{BB962C8B-B14F-4D97-AF65-F5344CB8AC3E}">
        <p14:creationId xmlns:p14="http://schemas.microsoft.com/office/powerpoint/2010/main" val="233465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994122"/>
          </a:xfrm>
        </p:spPr>
        <p:txBody>
          <a:bodyPr>
            <a:noAutofit/>
          </a:bodyPr>
          <a:lstStyle/>
          <a:p>
            <a:r>
              <a:rPr lang="en-GB" sz="1800" dirty="0"/>
              <a:t>USD BRL weekly : We are FINALLY failing as we now have TWO upside pierces. Having broken below the 61.8% ret 3.7871 should hit stops and draw us to the 50% ret 3.6447. Sub the 61.8% ret continues the negative theme.</a:t>
            </a:r>
          </a:p>
        </p:txBody>
      </p:sp>
      <p:sp>
        <p:nvSpPr>
          <p:cNvPr id="5" name="Date Placeholder 4"/>
          <p:cNvSpPr>
            <a:spLocks noGrp="1"/>
          </p:cNvSpPr>
          <p:nvPr>
            <p:ph type="dt" sz="half" idx="10"/>
          </p:nvPr>
        </p:nvSpPr>
        <p:spPr/>
        <p:txBody>
          <a:bodyPr/>
          <a:lstStyle/>
          <a:p>
            <a:fld id="{8E365924-B3E0-41D1-8308-1F87122C543D}" type="datetime1">
              <a:rPr lang="en-GB" smtClean="0"/>
              <a:t>30/07/2018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21</a:t>
            </a:fld>
            <a:endParaRPr lang="en-GB" dirty="0"/>
          </a:p>
        </p:txBody>
      </p:sp>
      <p:pic>
        <p:nvPicPr>
          <p:cNvPr id="4" name="Content Placeholder 3">
            <a:extLst>
              <a:ext uri="{FF2B5EF4-FFF2-40B4-BE49-F238E27FC236}">
                <a16:creationId xmlns:a16="http://schemas.microsoft.com/office/drawing/2014/main" id="{5DA360A2-B6D4-41FE-803D-1BC8CD0E8348}"/>
              </a:ext>
            </a:extLst>
          </p:cNvPr>
          <p:cNvPicPr>
            <a:picLocks noGrp="1" noChangeAspect="1"/>
          </p:cNvPicPr>
          <p:nvPr>
            <p:ph idx="1"/>
          </p:nvPr>
        </p:nvPicPr>
        <p:blipFill>
          <a:blip r:embed="rId2"/>
          <a:stretch>
            <a:fillRect/>
          </a:stretch>
        </p:blipFill>
        <p:spPr>
          <a:xfrm>
            <a:off x="179512" y="1268760"/>
            <a:ext cx="8856984" cy="5087589"/>
          </a:xfrm>
          <a:prstGeom prst="rect">
            <a:avLst/>
          </a:prstGeom>
        </p:spPr>
      </p:pic>
    </p:spTree>
    <p:extLst>
      <p:ext uri="{BB962C8B-B14F-4D97-AF65-F5344CB8AC3E}">
        <p14:creationId xmlns:p14="http://schemas.microsoft.com/office/powerpoint/2010/main" val="2335350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994122"/>
          </a:xfrm>
        </p:spPr>
        <p:txBody>
          <a:bodyPr>
            <a:noAutofit/>
          </a:bodyPr>
          <a:lstStyle/>
          <a:p>
            <a:r>
              <a:rPr lang="en-GB" sz="1800" dirty="0"/>
              <a:t>GTBRL10Y weekly : Yields have dropped nicely and the next step is to breach the 76.4% ret 10.921.</a:t>
            </a:r>
          </a:p>
        </p:txBody>
      </p:sp>
      <p:sp>
        <p:nvSpPr>
          <p:cNvPr id="5" name="Date Placeholder 4"/>
          <p:cNvSpPr>
            <a:spLocks noGrp="1"/>
          </p:cNvSpPr>
          <p:nvPr>
            <p:ph type="dt" sz="half" idx="10"/>
          </p:nvPr>
        </p:nvSpPr>
        <p:spPr/>
        <p:txBody>
          <a:bodyPr/>
          <a:lstStyle/>
          <a:p>
            <a:fld id="{8E365924-B3E0-41D1-8308-1F87122C543D}" type="datetime1">
              <a:rPr lang="en-GB" smtClean="0"/>
              <a:t>30/07/2018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22</a:t>
            </a:fld>
            <a:endParaRPr lang="en-GB" dirty="0"/>
          </a:p>
        </p:txBody>
      </p:sp>
      <p:pic>
        <p:nvPicPr>
          <p:cNvPr id="7" name="Content Placeholder 6">
            <a:extLst>
              <a:ext uri="{FF2B5EF4-FFF2-40B4-BE49-F238E27FC236}">
                <a16:creationId xmlns:a16="http://schemas.microsoft.com/office/drawing/2014/main" id="{B5206F04-2CAB-470E-BF15-35189C8392A5}"/>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149018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USD TRY weekly  : We now have TWO upside pierces so the TOP should now be in, sub 4.7116 </a:t>
            </a:r>
            <a:r>
              <a:rPr lang="en-GB" sz="1800" dirty="0" err="1"/>
              <a:t>bollinger</a:t>
            </a:r>
            <a:r>
              <a:rPr lang="en-GB" sz="1800" dirty="0"/>
              <a:t> average will help a lot.</a:t>
            </a:r>
          </a:p>
        </p:txBody>
      </p:sp>
      <p:sp>
        <p:nvSpPr>
          <p:cNvPr id="6" name="Date Placeholder 5"/>
          <p:cNvSpPr>
            <a:spLocks noGrp="1"/>
          </p:cNvSpPr>
          <p:nvPr>
            <p:ph type="dt" sz="half" idx="10"/>
          </p:nvPr>
        </p:nvSpPr>
        <p:spPr/>
        <p:txBody>
          <a:bodyPr/>
          <a:lstStyle/>
          <a:p>
            <a:fld id="{1B64C9CE-1FA6-4B53-9AEB-822368F84652}"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23</a:t>
            </a:fld>
            <a:endParaRPr lang="en-GB" dirty="0"/>
          </a:p>
        </p:txBody>
      </p:sp>
      <p:pic>
        <p:nvPicPr>
          <p:cNvPr id="4" name="Content Placeholder 3">
            <a:extLst>
              <a:ext uri="{FF2B5EF4-FFF2-40B4-BE49-F238E27FC236}">
                <a16:creationId xmlns:a16="http://schemas.microsoft.com/office/drawing/2014/main" id="{6229837E-84B5-4615-B909-1DD5468E68CE}"/>
              </a:ext>
            </a:extLst>
          </p:cNvPr>
          <p:cNvPicPr>
            <a:picLocks noGrp="1" noChangeAspect="1"/>
          </p:cNvPicPr>
          <p:nvPr>
            <p:ph idx="1"/>
          </p:nvPr>
        </p:nvPicPr>
        <p:blipFill>
          <a:blip r:embed="rId2"/>
          <a:stretch>
            <a:fillRect/>
          </a:stretch>
        </p:blipFill>
        <p:spPr>
          <a:xfrm>
            <a:off x="179512" y="1417638"/>
            <a:ext cx="8856984" cy="5035698"/>
          </a:xfrm>
          <a:prstGeom prst="rect">
            <a:avLst/>
          </a:prstGeom>
        </p:spPr>
      </p:pic>
    </p:spTree>
    <p:extLst>
      <p:ext uri="{BB962C8B-B14F-4D97-AF65-F5344CB8AC3E}">
        <p14:creationId xmlns:p14="http://schemas.microsoft.com/office/powerpoint/2010/main" val="559268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USD ZAR daily  : We are grinding lower and sub 23.6% ret 13.0203 will trigger major stops and confirm FAILURE.</a:t>
            </a:r>
          </a:p>
        </p:txBody>
      </p:sp>
      <p:sp>
        <p:nvSpPr>
          <p:cNvPr id="6" name="Date Placeholder 5"/>
          <p:cNvSpPr>
            <a:spLocks noGrp="1"/>
          </p:cNvSpPr>
          <p:nvPr>
            <p:ph type="dt" sz="half" idx="10"/>
          </p:nvPr>
        </p:nvSpPr>
        <p:spPr/>
        <p:txBody>
          <a:bodyPr/>
          <a:lstStyle/>
          <a:p>
            <a:fld id="{1B64C9CE-1FA6-4B53-9AEB-822368F84652}"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24</a:t>
            </a:fld>
            <a:endParaRPr lang="en-GB" dirty="0"/>
          </a:p>
        </p:txBody>
      </p:sp>
      <p:pic>
        <p:nvPicPr>
          <p:cNvPr id="4" name="Content Placeholder 3">
            <a:extLst>
              <a:ext uri="{FF2B5EF4-FFF2-40B4-BE49-F238E27FC236}">
                <a16:creationId xmlns:a16="http://schemas.microsoft.com/office/drawing/2014/main" id="{0D1E4278-B0E1-4A88-9AC1-A02EC9C9522A}"/>
              </a:ext>
            </a:extLst>
          </p:cNvPr>
          <p:cNvPicPr>
            <a:picLocks noGrp="1" noChangeAspect="1"/>
          </p:cNvPicPr>
          <p:nvPr>
            <p:ph idx="1"/>
          </p:nvPr>
        </p:nvPicPr>
        <p:blipFill>
          <a:blip r:embed="rId2"/>
          <a:stretch>
            <a:fillRect/>
          </a:stretch>
        </p:blipFill>
        <p:spPr>
          <a:xfrm>
            <a:off x="107504" y="1340768"/>
            <a:ext cx="8928992" cy="5112567"/>
          </a:xfrm>
          <a:prstGeom prst="rect">
            <a:avLst/>
          </a:prstGeom>
        </p:spPr>
      </p:pic>
    </p:spTree>
    <p:extLst>
      <p:ext uri="{BB962C8B-B14F-4D97-AF65-F5344CB8AC3E}">
        <p14:creationId xmlns:p14="http://schemas.microsoft.com/office/powerpoint/2010/main" val="92876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SAGB 26’s weekly : We are recovering slowly and targeting the 61.8% ret 112.983.</a:t>
            </a:r>
          </a:p>
        </p:txBody>
      </p:sp>
      <p:sp>
        <p:nvSpPr>
          <p:cNvPr id="6" name="Date Placeholder 5"/>
          <p:cNvSpPr>
            <a:spLocks noGrp="1"/>
          </p:cNvSpPr>
          <p:nvPr>
            <p:ph type="dt" sz="half" idx="10"/>
          </p:nvPr>
        </p:nvSpPr>
        <p:spPr/>
        <p:txBody>
          <a:bodyPr/>
          <a:lstStyle/>
          <a:p>
            <a:fld id="{1B64C9CE-1FA6-4B53-9AEB-822368F84652}"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25</a:t>
            </a:fld>
            <a:endParaRPr lang="en-GB" dirty="0"/>
          </a:p>
        </p:txBody>
      </p:sp>
      <p:pic>
        <p:nvPicPr>
          <p:cNvPr id="4" name="Content Placeholder 3">
            <a:extLst>
              <a:ext uri="{FF2B5EF4-FFF2-40B4-BE49-F238E27FC236}">
                <a16:creationId xmlns:a16="http://schemas.microsoft.com/office/drawing/2014/main" id="{CC2C8BB0-7387-46A8-887D-272552389E63}"/>
              </a:ext>
            </a:extLst>
          </p:cNvPr>
          <p:cNvPicPr>
            <a:picLocks noGrp="1" noChangeAspect="1"/>
          </p:cNvPicPr>
          <p:nvPr>
            <p:ph idx="1"/>
          </p:nvPr>
        </p:nvPicPr>
        <p:blipFill>
          <a:blip r:embed="rId2"/>
          <a:stretch>
            <a:fillRect/>
          </a:stretch>
        </p:blipFill>
        <p:spPr>
          <a:xfrm>
            <a:off x="179512" y="1417639"/>
            <a:ext cx="8856984" cy="5035698"/>
          </a:xfrm>
          <a:prstGeom prst="rect">
            <a:avLst/>
          </a:prstGeom>
        </p:spPr>
      </p:pic>
    </p:spTree>
    <p:extLst>
      <p:ext uri="{BB962C8B-B14F-4D97-AF65-F5344CB8AC3E}">
        <p14:creationId xmlns:p14="http://schemas.microsoft.com/office/powerpoint/2010/main" val="1139945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endParaRPr lang="en-GB" sz="1800" dirty="0"/>
          </a:p>
        </p:txBody>
      </p:sp>
      <p:sp>
        <p:nvSpPr>
          <p:cNvPr id="5" name="Date Placeholder 4"/>
          <p:cNvSpPr>
            <a:spLocks noGrp="1"/>
          </p:cNvSpPr>
          <p:nvPr>
            <p:ph type="dt" sz="half" idx="10"/>
          </p:nvPr>
        </p:nvSpPr>
        <p:spPr/>
        <p:txBody>
          <a:bodyPr/>
          <a:lstStyle/>
          <a:p>
            <a:fld id="{0BE46ED6-8A4C-4972-ADE1-C74672B16B1A}" type="datetime1">
              <a:rPr lang="en-GB" smtClean="0"/>
              <a:t>30/07/2018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26</a:t>
            </a:fld>
            <a:endParaRPr lang="en-GB" dirty="0"/>
          </a:p>
        </p:txBody>
      </p:sp>
      <p:pic>
        <p:nvPicPr>
          <p:cNvPr id="28873" name="Picture 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56895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12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EUR USD monthly : This months range is too narrow so ideally we head lower, minimally targeting the 50% ret 1.1246.</a:t>
            </a:r>
          </a:p>
        </p:txBody>
      </p:sp>
      <p:sp>
        <p:nvSpPr>
          <p:cNvPr id="6" name="Date Placeholder 5"/>
          <p:cNvSpPr>
            <a:spLocks noGrp="1"/>
          </p:cNvSpPr>
          <p:nvPr>
            <p:ph type="dt" sz="half" idx="10"/>
          </p:nvPr>
        </p:nvSpPr>
        <p:spPr/>
        <p:txBody>
          <a:bodyPr/>
          <a:lstStyle/>
          <a:p>
            <a:fld id="{C6DF2352-C31E-4727-9621-726E02FFBA6D}"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a:t>
            </a:fld>
            <a:endParaRPr lang="en-GB" dirty="0"/>
          </a:p>
        </p:txBody>
      </p:sp>
      <p:pic>
        <p:nvPicPr>
          <p:cNvPr id="4" name="Content Placeholder 3">
            <a:extLst>
              <a:ext uri="{FF2B5EF4-FFF2-40B4-BE49-F238E27FC236}">
                <a16:creationId xmlns:a16="http://schemas.microsoft.com/office/drawing/2014/main" id="{617890FD-E3EB-47D1-834D-68AA24C2060E}"/>
              </a:ext>
            </a:extLst>
          </p:cNvPr>
          <p:cNvPicPr>
            <a:picLocks noGrp="1" noChangeAspect="1"/>
          </p:cNvPicPr>
          <p:nvPr>
            <p:ph idx="1"/>
          </p:nvPr>
        </p:nvPicPr>
        <p:blipFill>
          <a:blip r:embed="rId2"/>
          <a:stretch>
            <a:fillRect/>
          </a:stretch>
        </p:blipFill>
        <p:spPr>
          <a:xfrm>
            <a:off x="179512" y="1268761"/>
            <a:ext cx="8856984" cy="5184576"/>
          </a:xfrm>
          <a:prstGeom prst="rect">
            <a:avLst/>
          </a:prstGeom>
        </p:spPr>
      </p:pic>
    </p:spTree>
    <p:extLst>
      <p:ext uri="{BB962C8B-B14F-4D97-AF65-F5344CB8AC3E}">
        <p14:creationId xmlns:p14="http://schemas.microsoft.com/office/powerpoint/2010/main" val="73504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EUR USD weekly : We have dipped back through the 38.2% ret 1.1709 targeting the </a:t>
            </a:r>
            <a:br>
              <a:rPr lang="en-GB" sz="1800" dirty="0"/>
            </a:br>
            <a:r>
              <a:rPr lang="en-GB" sz="1800" dirty="0"/>
              <a:t>100 period moving average 1.1448.</a:t>
            </a:r>
          </a:p>
        </p:txBody>
      </p:sp>
      <p:sp>
        <p:nvSpPr>
          <p:cNvPr id="6" name="Date Placeholder 5"/>
          <p:cNvSpPr>
            <a:spLocks noGrp="1"/>
          </p:cNvSpPr>
          <p:nvPr>
            <p:ph type="dt" sz="half" idx="10"/>
          </p:nvPr>
        </p:nvSpPr>
        <p:spPr/>
        <p:txBody>
          <a:bodyPr/>
          <a:lstStyle/>
          <a:p>
            <a:fld id="{C6DF2352-C31E-4727-9621-726E02FFBA6D}"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a:t>
            </a:fld>
            <a:endParaRPr lang="en-GB" dirty="0"/>
          </a:p>
        </p:txBody>
      </p:sp>
      <p:pic>
        <p:nvPicPr>
          <p:cNvPr id="4" name="Content Placeholder 3">
            <a:extLst>
              <a:ext uri="{FF2B5EF4-FFF2-40B4-BE49-F238E27FC236}">
                <a16:creationId xmlns:a16="http://schemas.microsoft.com/office/drawing/2014/main" id="{ACCDFC8C-98C1-4A0E-9F63-1E282D31C0C2}"/>
              </a:ext>
            </a:extLst>
          </p:cNvPr>
          <p:cNvPicPr>
            <a:picLocks noGrp="1" noChangeAspect="1"/>
          </p:cNvPicPr>
          <p:nvPr>
            <p:ph idx="1"/>
          </p:nvPr>
        </p:nvPicPr>
        <p:blipFill>
          <a:blip r:embed="rId2"/>
          <a:stretch>
            <a:fillRect/>
          </a:stretch>
        </p:blipFill>
        <p:spPr>
          <a:xfrm>
            <a:off x="179512" y="1340768"/>
            <a:ext cx="8856984" cy="5112568"/>
          </a:xfrm>
          <a:prstGeom prst="rect">
            <a:avLst/>
          </a:prstGeom>
        </p:spPr>
      </p:pic>
    </p:spTree>
    <p:extLst>
      <p:ext uri="{BB962C8B-B14F-4D97-AF65-F5344CB8AC3E}">
        <p14:creationId xmlns:p14="http://schemas.microsoft.com/office/powerpoint/2010/main" val="86069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73096"/>
            <a:ext cx="8507288" cy="1044541"/>
          </a:xfrm>
        </p:spPr>
        <p:txBody>
          <a:bodyPr>
            <a:noAutofit/>
          </a:bodyPr>
          <a:lstStyle/>
          <a:p>
            <a:r>
              <a:rPr lang="en-GB" sz="1800" dirty="0"/>
              <a:t>EUR USD daily : We continue to LACK any kind of BOUNCE. Providing we remain sub the 23.6% ret 1.1723 then 1.1509 remains the target before month end. Stop all short above the 1.18 level including any short dated options.</a:t>
            </a:r>
          </a:p>
        </p:txBody>
      </p:sp>
      <p:sp>
        <p:nvSpPr>
          <p:cNvPr id="6" name="Date Placeholder 5"/>
          <p:cNvSpPr>
            <a:spLocks noGrp="1"/>
          </p:cNvSpPr>
          <p:nvPr>
            <p:ph type="dt" sz="half" idx="10"/>
          </p:nvPr>
        </p:nvSpPr>
        <p:spPr/>
        <p:txBody>
          <a:bodyPr/>
          <a:lstStyle/>
          <a:p>
            <a:fld id="{98526D8B-C197-4634-82CF-C1787447D337}"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a:t>
            </a:fld>
            <a:endParaRPr lang="en-GB" dirty="0"/>
          </a:p>
        </p:txBody>
      </p:sp>
      <p:pic>
        <p:nvPicPr>
          <p:cNvPr id="4" name="Content Placeholder 3">
            <a:extLst>
              <a:ext uri="{FF2B5EF4-FFF2-40B4-BE49-F238E27FC236}">
                <a16:creationId xmlns:a16="http://schemas.microsoft.com/office/drawing/2014/main" id="{8B8208BE-B71B-4A99-9745-5CCF1E0FB37B}"/>
              </a:ext>
            </a:extLst>
          </p:cNvPr>
          <p:cNvPicPr>
            <a:picLocks noGrp="1" noChangeAspect="1"/>
          </p:cNvPicPr>
          <p:nvPr>
            <p:ph idx="1"/>
          </p:nvPr>
        </p:nvPicPr>
        <p:blipFill>
          <a:blip r:embed="rId2"/>
          <a:stretch>
            <a:fillRect/>
          </a:stretch>
        </p:blipFill>
        <p:spPr>
          <a:xfrm>
            <a:off x="179512" y="1417638"/>
            <a:ext cx="8784976" cy="4938712"/>
          </a:xfrm>
          <a:prstGeom prst="rect">
            <a:avLst/>
          </a:prstGeom>
        </p:spPr>
      </p:pic>
    </p:spTree>
    <p:extLst>
      <p:ext uri="{BB962C8B-B14F-4D97-AF65-F5344CB8AC3E}">
        <p14:creationId xmlns:p14="http://schemas.microsoft.com/office/powerpoint/2010/main" val="220161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994122"/>
          </a:xfrm>
        </p:spPr>
        <p:txBody>
          <a:bodyPr>
            <a:noAutofit/>
          </a:bodyPr>
          <a:lstStyle/>
          <a:p>
            <a:r>
              <a:rPr lang="en-GB" sz="1800" dirty="0"/>
              <a:t>EUR GBP  quarterly : This remains one of the MOST NEGATIVE formations I have seen. Currently we are being constrained by the </a:t>
            </a:r>
            <a:r>
              <a:rPr lang="en-GB" sz="1800" dirty="0" err="1"/>
              <a:t>bollingers</a:t>
            </a:r>
            <a:r>
              <a:rPr lang="en-GB" sz="1800" dirty="0"/>
              <a:t> with little scope for a break out. Sooner of later this will MOVE.</a:t>
            </a:r>
          </a:p>
        </p:txBody>
      </p:sp>
      <p:sp>
        <p:nvSpPr>
          <p:cNvPr id="5" name="Date Placeholder 4"/>
          <p:cNvSpPr>
            <a:spLocks noGrp="1"/>
          </p:cNvSpPr>
          <p:nvPr>
            <p:ph type="dt" sz="half" idx="10"/>
          </p:nvPr>
        </p:nvSpPr>
        <p:spPr/>
        <p:txBody>
          <a:bodyPr/>
          <a:lstStyle/>
          <a:p>
            <a:fld id="{08C34A9D-39B1-4923-91EA-3A7F90522E85}" type="datetime1">
              <a:rPr lang="en-GB" smtClean="0"/>
              <a:t>30/07/2018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6</a:t>
            </a:fld>
            <a:endParaRPr lang="en-GB" dirty="0"/>
          </a:p>
        </p:txBody>
      </p:sp>
      <p:pic>
        <p:nvPicPr>
          <p:cNvPr id="4" name="Content Placeholder 3">
            <a:extLst>
              <a:ext uri="{FF2B5EF4-FFF2-40B4-BE49-F238E27FC236}">
                <a16:creationId xmlns:a16="http://schemas.microsoft.com/office/drawing/2014/main" id="{A238330D-231B-4470-A0F8-1257A7603FE8}"/>
              </a:ext>
            </a:extLst>
          </p:cNvPr>
          <p:cNvPicPr>
            <a:picLocks noGrp="1" noChangeAspect="1"/>
          </p:cNvPicPr>
          <p:nvPr>
            <p:ph idx="1"/>
          </p:nvPr>
        </p:nvPicPr>
        <p:blipFill>
          <a:blip r:embed="rId2"/>
          <a:stretch>
            <a:fillRect/>
          </a:stretch>
        </p:blipFill>
        <p:spPr>
          <a:xfrm>
            <a:off x="179512" y="1268760"/>
            <a:ext cx="8856984" cy="5184576"/>
          </a:xfrm>
          <a:prstGeom prst="rect">
            <a:avLst/>
          </a:prstGeom>
        </p:spPr>
      </p:pic>
    </p:spTree>
    <p:extLst>
      <p:ext uri="{BB962C8B-B14F-4D97-AF65-F5344CB8AC3E}">
        <p14:creationId xmlns:p14="http://schemas.microsoft.com/office/powerpoint/2010/main" val="274782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994122"/>
          </a:xfrm>
        </p:spPr>
        <p:txBody>
          <a:bodyPr>
            <a:noAutofit/>
          </a:bodyPr>
          <a:lstStyle/>
          <a:p>
            <a:r>
              <a:rPr lang="en-GB" sz="1800" dirty="0"/>
              <a:t>EUR GBP monthly : We have numerous opposing pierces highlighting an inability to break out, however the latest is to the upside and thus negative for the EURO.</a:t>
            </a:r>
          </a:p>
        </p:txBody>
      </p:sp>
      <p:sp>
        <p:nvSpPr>
          <p:cNvPr id="5" name="Date Placeholder 4"/>
          <p:cNvSpPr>
            <a:spLocks noGrp="1"/>
          </p:cNvSpPr>
          <p:nvPr>
            <p:ph type="dt" sz="half" idx="10"/>
          </p:nvPr>
        </p:nvSpPr>
        <p:spPr/>
        <p:txBody>
          <a:bodyPr/>
          <a:lstStyle/>
          <a:p>
            <a:fld id="{08C34A9D-39B1-4923-91EA-3A7F90522E85}" type="datetime1">
              <a:rPr lang="en-GB" smtClean="0"/>
              <a:t>30/07/2018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7</a:t>
            </a:fld>
            <a:endParaRPr lang="en-GB" dirty="0"/>
          </a:p>
        </p:txBody>
      </p:sp>
      <p:pic>
        <p:nvPicPr>
          <p:cNvPr id="4" name="Content Placeholder 3">
            <a:extLst>
              <a:ext uri="{FF2B5EF4-FFF2-40B4-BE49-F238E27FC236}">
                <a16:creationId xmlns:a16="http://schemas.microsoft.com/office/drawing/2014/main" id="{8C415E35-03A7-4AC8-9B4D-601075456005}"/>
              </a:ext>
            </a:extLst>
          </p:cNvPr>
          <p:cNvPicPr>
            <a:picLocks noGrp="1" noChangeAspect="1"/>
          </p:cNvPicPr>
          <p:nvPr>
            <p:ph idx="1"/>
          </p:nvPr>
        </p:nvPicPr>
        <p:blipFill>
          <a:blip r:embed="rId2"/>
          <a:stretch>
            <a:fillRect/>
          </a:stretch>
        </p:blipFill>
        <p:spPr>
          <a:xfrm>
            <a:off x="179512" y="1268760"/>
            <a:ext cx="8784976" cy="5184576"/>
          </a:xfrm>
          <a:prstGeom prst="rect">
            <a:avLst/>
          </a:prstGeom>
        </p:spPr>
      </p:pic>
    </p:spTree>
    <p:extLst>
      <p:ext uri="{BB962C8B-B14F-4D97-AF65-F5344CB8AC3E}">
        <p14:creationId xmlns:p14="http://schemas.microsoft.com/office/powerpoint/2010/main" val="270230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USD JPY quarterly : A very limited set of neutral ranges. Not one to focus on. </a:t>
            </a:r>
          </a:p>
        </p:txBody>
      </p:sp>
      <p:sp>
        <p:nvSpPr>
          <p:cNvPr id="6" name="Date Placeholder 5"/>
          <p:cNvSpPr>
            <a:spLocks noGrp="1"/>
          </p:cNvSpPr>
          <p:nvPr>
            <p:ph type="dt" sz="half" idx="10"/>
          </p:nvPr>
        </p:nvSpPr>
        <p:spPr/>
        <p:txBody>
          <a:bodyPr/>
          <a:lstStyle/>
          <a:p>
            <a:fld id="{E95A5FEC-ACCC-46B6-BB9D-0070AEAD58D6}" type="datetime1">
              <a:rPr lang="en-GB" smtClean="0"/>
              <a:t>30/07/2018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8</a:t>
            </a:fld>
            <a:endParaRPr lang="en-GB" dirty="0"/>
          </a:p>
        </p:txBody>
      </p:sp>
      <p:pic>
        <p:nvPicPr>
          <p:cNvPr id="4" name="Content Placeholder 3">
            <a:extLst>
              <a:ext uri="{FF2B5EF4-FFF2-40B4-BE49-F238E27FC236}">
                <a16:creationId xmlns:a16="http://schemas.microsoft.com/office/drawing/2014/main" id="{F6479240-AF69-405F-B236-879158E7A32A}"/>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88730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USD JPY weekly : This continues to remain a very neutral chart.</a:t>
            </a:r>
            <a:br>
              <a:rPr lang="en-GB" sz="1800" dirty="0"/>
            </a:br>
            <a:endParaRPr lang="en-GB" sz="1800" dirty="0"/>
          </a:p>
        </p:txBody>
      </p:sp>
      <p:sp>
        <p:nvSpPr>
          <p:cNvPr id="4" name="Date Placeholder 3"/>
          <p:cNvSpPr>
            <a:spLocks noGrp="1"/>
          </p:cNvSpPr>
          <p:nvPr>
            <p:ph type="dt" sz="half" idx="10"/>
          </p:nvPr>
        </p:nvSpPr>
        <p:spPr/>
        <p:txBody>
          <a:bodyPr/>
          <a:lstStyle/>
          <a:p>
            <a:fld id="{355F7754-DE8A-4F4D-B8BF-55570082C963}" type="datetime1">
              <a:rPr lang="en-GB" smtClean="0"/>
              <a:t>30/07/2018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9</a:t>
            </a:fld>
            <a:endParaRPr lang="en-GB" dirty="0"/>
          </a:p>
        </p:txBody>
      </p:sp>
      <p:pic>
        <p:nvPicPr>
          <p:cNvPr id="6" name="Content Placeholder 5">
            <a:extLst>
              <a:ext uri="{FF2B5EF4-FFF2-40B4-BE49-F238E27FC236}">
                <a16:creationId xmlns:a16="http://schemas.microsoft.com/office/drawing/2014/main" id="{932F08FF-0303-48E3-BD65-CF936744B599}"/>
              </a:ext>
            </a:extLst>
          </p:cNvPr>
          <p:cNvPicPr>
            <a:picLocks noGrp="1" noChangeAspect="1"/>
          </p:cNvPicPr>
          <p:nvPr>
            <p:ph idx="1"/>
          </p:nvPr>
        </p:nvPicPr>
        <p:blipFill>
          <a:blip r:embed="rId2"/>
          <a:stretch>
            <a:fillRect/>
          </a:stretch>
        </p:blipFill>
        <p:spPr>
          <a:xfrm>
            <a:off x="107504" y="1340768"/>
            <a:ext cx="8928992" cy="5113840"/>
          </a:xfrm>
          <a:prstGeom prst="rect">
            <a:avLst/>
          </a:prstGeom>
        </p:spPr>
      </p:pic>
    </p:spTree>
    <p:extLst>
      <p:ext uri="{BB962C8B-B14F-4D97-AF65-F5344CB8AC3E}">
        <p14:creationId xmlns:p14="http://schemas.microsoft.com/office/powerpoint/2010/main" val="2904534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9397</TotalTime>
  <Words>843</Words>
  <Application>Microsoft Office PowerPoint</Application>
  <PresentationFormat>On-screen Show (4:3)</PresentationFormat>
  <Paragraphs>90</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FX UPDATE</vt:lpstr>
      <vt:lpstr>EUR USD quarterly : The months range is FAR TOO SMALL thus we could see a very MESSY and negative RUSH in to month end, BE PREPARED!!! We are stalling, as can be seen by the BLUE BOX if 1.1509 is breached we will be literally in FREE FALL. </vt:lpstr>
      <vt:lpstr>EUR USD monthly : This months range is too narrow so ideally we head lower, minimally targeting the 50% ret 1.1246.</vt:lpstr>
      <vt:lpstr>EUR USD weekly : We have dipped back through the 38.2% ret 1.1709 targeting the  100 period moving average 1.1448.</vt:lpstr>
      <vt:lpstr>EUR USD daily : We continue to LACK any kind of BOUNCE. Providing we remain sub the 23.6% ret 1.1723 then 1.1509 remains the target before month end. Stop all short above the 1.18 level including any short dated options.</vt:lpstr>
      <vt:lpstr>EUR GBP  quarterly : This remains one of the MOST NEGATIVE formations I have seen. Currently we are being constrained by the bollingers with little scope for a break out. Sooner of later this will MOVE.</vt:lpstr>
      <vt:lpstr>EUR GBP monthly : We have numerous opposing pierces highlighting an inability to break out, however the latest is to the upside and thus negative for the EURO.</vt:lpstr>
      <vt:lpstr>USD JPY quarterly : A very limited set of neutral ranges. Not one to focus on. </vt:lpstr>
      <vt:lpstr>USD JPY weekly : This continues to remain a very neutral chart. </vt:lpstr>
      <vt:lpstr>Cable Quarterly : This remains a very negative formation given we have two upside pierces and are now sub the bollinger average 1.3448. The next support is the bottom bollinger 1.2814.</vt:lpstr>
      <vt:lpstr>Cable weekly : We continue to hold the 23.6% ret 1.3104 and the latest PIERCE should allow for a bounce. The RSI is low and should help.</vt:lpstr>
      <vt:lpstr>DXY monthly : We are approaching the 50% ret 95.859 SO hoping for a breach shortly.</vt:lpstr>
      <vt:lpstr>DXY daily : The BIG struggle here is momentum or LACK of it, but we are holding the  38.2% ret 94.20.</vt:lpstr>
      <vt:lpstr>AUD USD monthly : The range this month seems too small and we should see this increase with a further downside push. Sub the 61.8% ret 0.7191 will be a significant  breach.</vt:lpstr>
      <vt:lpstr>AUD USD daily : A VERY NEAT chart given we seem to readily adhere to the retracements. Hopefully we can breach the 61.8% ret 0.7328.</vt:lpstr>
      <vt:lpstr>USD CAD weekly : This has gradually ground higher BUT we need a breach of the  23.6% ret 1.3364 and HOLD the 1.300 100 period moving average.</vt:lpstr>
      <vt:lpstr>USD MXN monthly : This has now become a VERY NEGATIVE chart given we have breached the trend friend bollinger average 19.1060. The next target is 17.7248.</vt:lpstr>
      <vt:lpstr>USD MXN weekly : We have had a decent drop and the next target is to breach the  23.6% ret 18.5327.</vt:lpstr>
      <vt:lpstr>USD MXN daily : We have come along way and could yet go further, maintain shorts sub the 61.8% ret 18.7930.</vt:lpstr>
      <vt:lpstr>MBONO 7.5 27’s : We have held the 138.2% ret 97.731 which is positive but there is an urgency to breach the 123.6% ret 100.006 to allow continuation. We seem to of lost ALL momentum.</vt:lpstr>
      <vt:lpstr>USD BRL weekly : We are FINALLY failing as we now have TWO upside pierces. Having broken below the 61.8% ret 3.7871 should hit stops and draw us to the 50% ret 3.6447. Sub the 61.8% ret continues the negative theme.</vt:lpstr>
      <vt:lpstr>GTBRL10Y weekly : Yields have dropped nicely and the next step is to breach the 76.4% ret 10.921.</vt:lpstr>
      <vt:lpstr>USD TRY weekly  : We now have TWO upside pierces so the TOP should now be in, sub 4.7116 bollinger average will help a lot.</vt:lpstr>
      <vt:lpstr>USD ZAR daily  : We are grinding lower and sub 23.6% ret 13.0203 will trigger major stops and confirm FAILURE.</vt:lpstr>
      <vt:lpstr>SAGB 26’s weekly : We are recovering slowly and targeting the 61.8% ret 112.983.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FX</dc:title>
  <dc:creator>Chris Williams</dc:creator>
  <cp:lastModifiedBy>Chris Williams</cp:lastModifiedBy>
  <cp:revision>351</cp:revision>
  <dcterms:created xsi:type="dcterms:W3CDTF">2017-12-19T13:55:13Z</dcterms:created>
  <dcterms:modified xsi:type="dcterms:W3CDTF">2018-07-30T09:54:31Z</dcterms:modified>
</cp:coreProperties>
</file>